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3" r:id="rId3"/>
  </p:sldMasterIdLst>
  <p:notesMasterIdLst>
    <p:notesMasterId r:id="rId9"/>
  </p:notesMasterIdLst>
  <p:sldIdLst>
    <p:sldId id="257" r:id="rId4"/>
    <p:sldId id="259" r:id="rId5"/>
    <p:sldId id="11089717" r:id="rId6"/>
    <p:sldId id="11089724" r:id="rId7"/>
    <p:sldId id="2636" r:id="rId8"/>
    <p:sldId id="11089771" r:id="rId10"/>
    <p:sldId id="11089729" r:id="rId11"/>
    <p:sldId id="11089722" r:id="rId12"/>
    <p:sldId id="11089733" r:id="rId13"/>
    <p:sldId id="11089732" r:id="rId14"/>
    <p:sldId id="11089737" r:id="rId15"/>
    <p:sldId id="11089734" r:id="rId16"/>
    <p:sldId id="11089736" r:id="rId17"/>
    <p:sldId id="11089735" r:id="rId18"/>
    <p:sldId id="11089739" r:id="rId19"/>
    <p:sldId id="11089770" r:id="rId20"/>
    <p:sldId id="11089753" r:id="rId21"/>
    <p:sldId id="11089754" r:id="rId22"/>
    <p:sldId id="11089755" r:id="rId23"/>
    <p:sldId id="11089756" r:id="rId24"/>
    <p:sldId id="11089759" r:id="rId25"/>
    <p:sldId id="11089765" r:id="rId26"/>
    <p:sldId id="11089764" r:id="rId27"/>
    <p:sldId id="11089763" r:id="rId28"/>
    <p:sldId id="2628" r:id="rId29"/>
  </p:sldIdLst>
  <p:sldSz cx="12192000" cy="6858000"/>
  <p:notesSz cx="6858000" cy="9144000"/>
  <p:custDataLst>
    <p:tags r:id="rId3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5" d="100"/>
          <a:sy n="75" d="100"/>
        </p:scale>
        <p:origin x="4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notesMaster" Target="notesMasters/notesMaster1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3" Type="http://schemas.openxmlformats.org/officeDocument/2006/relationships/tags" Target="tags/tag11.xml"/><Relationship Id="rId32" Type="http://schemas.openxmlformats.org/officeDocument/2006/relationships/tableStyles" Target="tableStyles.xml"/><Relationship Id="rId31" Type="http://schemas.openxmlformats.org/officeDocument/2006/relationships/viewProps" Target="viewProps.xml"/><Relationship Id="rId30" Type="http://schemas.openxmlformats.org/officeDocument/2006/relationships/presProps" Target="presProps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D10D79-9649-4600-B40F-AE517FCA392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20DF0A-B2E3-43CC-8E52-4DD624DB07A7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5E0327-7505-46D6-B9D9-ADE53B787032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5E0327-7505-46D6-B9D9-ADE53B787032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5E0327-7505-46D6-B9D9-ADE53B787032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5E0327-7505-46D6-B9D9-ADE53B787032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5E0327-7505-46D6-B9D9-ADE53B787032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5E0327-7505-46D6-B9D9-ADE53B787032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5E0327-7505-46D6-B9D9-ADE53B787032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5E0327-7505-46D6-B9D9-ADE53B787032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5E0327-7505-46D6-B9D9-ADE53B787032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5E0327-7505-46D6-B9D9-ADE53B787032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5E0327-7505-46D6-B9D9-ADE53B787032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5E0327-7505-46D6-B9D9-ADE53B787032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5E0327-7505-46D6-B9D9-ADE53B787032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5E0327-7505-46D6-B9D9-ADE53B787032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5E0327-7505-46D6-B9D9-ADE53B787032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5E0327-7505-46D6-B9D9-ADE53B787032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5E0327-7505-46D6-B9D9-ADE53B787032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5E0327-7505-46D6-B9D9-ADE53B787032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5E0327-7505-46D6-B9D9-ADE53B787032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D7EC8-E714-46EF-8A6C-697E2657A03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0EAA8-210C-418C-ADC4-7984173DD9D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D7EC8-E714-46EF-8A6C-697E2657A03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0EAA8-210C-418C-ADC4-7984173DD9D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D7EC8-E714-46EF-8A6C-697E2657A03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0EAA8-210C-418C-ADC4-7984173DD9D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空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校训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499543" y="6281706"/>
            <a:ext cx="2541990" cy="57629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校徽+校训+标题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50"/>
          <p:cNvSpPr>
            <a:spLocks noGrp="1"/>
          </p:cNvSpPr>
          <p:nvPr>
            <p:ph type="body" sz="quarter" idx="10" hasCustomPrompt="1"/>
          </p:nvPr>
        </p:nvSpPr>
        <p:spPr>
          <a:xfrm>
            <a:off x="414337" y="212892"/>
            <a:ext cx="8289395" cy="576293"/>
          </a:xfrm>
          <a:prstGeom prst="rect">
            <a:avLst/>
          </a:prstGeom>
        </p:spPr>
        <p:txBody>
          <a:bodyPr wrap="square" tIns="72000" bIns="72000" anchor="ctr">
            <a:spAutoFit/>
          </a:bodyPr>
          <a:lstStyle>
            <a:lvl1pPr marL="0" indent="0">
              <a:lnSpc>
                <a:spcPct val="100000"/>
              </a:lnSpc>
              <a:buNone/>
              <a:defRPr sz="2800" b="1" spc="30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请在此处输入标题</a:t>
            </a:r>
            <a:endParaRPr lang="zh-CN" altLang="en-US" dirty="0"/>
          </a:p>
        </p:txBody>
      </p:sp>
      <p:grpSp>
        <p:nvGrpSpPr>
          <p:cNvPr id="4" name="组合 3"/>
          <p:cNvGrpSpPr/>
          <p:nvPr userDrawn="1"/>
        </p:nvGrpSpPr>
        <p:grpSpPr>
          <a:xfrm>
            <a:off x="-22860" y="293732"/>
            <a:ext cx="300986" cy="414615"/>
            <a:chOff x="-22860" y="293732"/>
            <a:chExt cx="300986" cy="414615"/>
          </a:xfrm>
        </p:grpSpPr>
        <p:sp>
          <p:nvSpPr>
            <p:cNvPr id="5" name="任意多边形: 形状 4"/>
            <p:cNvSpPr/>
            <p:nvPr/>
          </p:nvSpPr>
          <p:spPr>
            <a:xfrm>
              <a:off x="-11497" y="293732"/>
              <a:ext cx="289623" cy="414615"/>
            </a:xfrm>
            <a:custGeom>
              <a:avLst/>
              <a:gdLst/>
              <a:ahLst/>
              <a:cxnLst/>
              <a:rect l="0" t="0" r="0" b="0"/>
              <a:pathLst>
                <a:path w="289623" h="414615">
                  <a:moveTo>
                    <a:pt x="0" y="0"/>
                  </a:moveTo>
                  <a:lnTo>
                    <a:pt x="215953" y="0"/>
                  </a:lnTo>
                  <a:cubicBezTo>
                    <a:pt x="259045" y="0"/>
                    <a:pt x="289622" y="42004"/>
                    <a:pt x="276381" y="83011"/>
                  </a:cubicBezTo>
                  <a:lnTo>
                    <a:pt x="183516" y="370625"/>
                  </a:lnTo>
                  <a:cubicBezTo>
                    <a:pt x="175051" y="396843"/>
                    <a:pt x="150638" y="414614"/>
                    <a:pt x="123088" y="414614"/>
                  </a:cubicBezTo>
                  <a:lnTo>
                    <a:pt x="0" y="414614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70000">
                  <a:schemeClr val="accent1"/>
                </a:gs>
              </a:gsLst>
              <a:lin ang="16200000" scaled="1"/>
            </a:gra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6" name="矩形: 圆角 5"/>
            <p:cNvSpPr/>
            <p:nvPr/>
          </p:nvSpPr>
          <p:spPr>
            <a:xfrm>
              <a:off x="-22860" y="357039"/>
              <a:ext cx="45720" cy="28800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100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7" name="图片 6"/>
          <p:cNvPicPr/>
          <p:nvPr userDrawn="1"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9341" y="339265"/>
            <a:ext cx="1429279" cy="42074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499543" y="6281706"/>
            <a:ext cx="2541990" cy="57629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D7EC8-E714-46EF-8A6C-697E2657A03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0EAA8-210C-418C-ADC4-7984173DD9D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D7EC8-E714-46EF-8A6C-697E2657A03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0EAA8-210C-418C-ADC4-7984173DD9D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D7EC8-E714-46EF-8A6C-697E2657A03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0EAA8-210C-418C-ADC4-7984173DD9D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D7EC8-E714-46EF-8A6C-697E2657A033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0EAA8-210C-418C-ADC4-7984173DD9D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D7EC8-E714-46EF-8A6C-697E2657A033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0EAA8-210C-418C-ADC4-7984173DD9D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D7EC8-E714-46EF-8A6C-697E2657A03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0EAA8-210C-418C-ADC4-7984173DD9D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D7EC8-E714-46EF-8A6C-697E2657A033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0EAA8-210C-418C-ADC4-7984173DD9D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D7EC8-E714-46EF-8A6C-697E2657A033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0EAA8-210C-418C-ADC4-7984173DD9D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D7EC8-E714-46EF-8A6C-697E2657A033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0EAA8-210C-418C-ADC4-7984173DD9D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D7EC8-E714-46EF-8A6C-697E2657A033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0EAA8-210C-418C-ADC4-7984173DD9D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D7EC8-E714-46EF-8A6C-697E2657A03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0EAA8-210C-418C-ADC4-7984173DD9D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D7EC8-E714-46EF-8A6C-697E2657A03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0EAA8-210C-418C-ADC4-7984173DD9D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空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校训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499543" y="6281706"/>
            <a:ext cx="2541990" cy="57629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校徽+校训+标题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50"/>
          <p:cNvSpPr>
            <a:spLocks noGrp="1"/>
          </p:cNvSpPr>
          <p:nvPr>
            <p:ph type="body" sz="quarter" idx="10" hasCustomPrompt="1"/>
          </p:nvPr>
        </p:nvSpPr>
        <p:spPr>
          <a:xfrm>
            <a:off x="414337" y="212892"/>
            <a:ext cx="8289395" cy="576293"/>
          </a:xfrm>
          <a:prstGeom prst="rect">
            <a:avLst/>
          </a:prstGeom>
        </p:spPr>
        <p:txBody>
          <a:bodyPr wrap="square" tIns="72000" bIns="72000" anchor="ctr">
            <a:spAutoFit/>
          </a:bodyPr>
          <a:lstStyle>
            <a:lvl1pPr marL="0" indent="0">
              <a:lnSpc>
                <a:spcPct val="100000"/>
              </a:lnSpc>
              <a:buNone/>
              <a:defRPr sz="2800" b="1" spc="30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请在此处输入标题</a:t>
            </a:r>
            <a:endParaRPr lang="zh-CN" altLang="en-US" dirty="0"/>
          </a:p>
        </p:txBody>
      </p:sp>
      <p:grpSp>
        <p:nvGrpSpPr>
          <p:cNvPr id="4" name="组合 3"/>
          <p:cNvGrpSpPr/>
          <p:nvPr userDrawn="1"/>
        </p:nvGrpSpPr>
        <p:grpSpPr>
          <a:xfrm>
            <a:off x="-22860" y="293732"/>
            <a:ext cx="300986" cy="414615"/>
            <a:chOff x="-22860" y="293732"/>
            <a:chExt cx="300986" cy="414615"/>
          </a:xfrm>
        </p:grpSpPr>
        <p:sp>
          <p:nvSpPr>
            <p:cNvPr id="5" name="任意多边形: 形状 4"/>
            <p:cNvSpPr/>
            <p:nvPr/>
          </p:nvSpPr>
          <p:spPr>
            <a:xfrm>
              <a:off x="-11497" y="293732"/>
              <a:ext cx="289623" cy="414615"/>
            </a:xfrm>
            <a:custGeom>
              <a:avLst/>
              <a:gdLst/>
              <a:ahLst/>
              <a:cxnLst/>
              <a:rect l="0" t="0" r="0" b="0"/>
              <a:pathLst>
                <a:path w="289623" h="414615">
                  <a:moveTo>
                    <a:pt x="0" y="0"/>
                  </a:moveTo>
                  <a:lnTo>
                    <a:pt x="215953" y="0"/>
                  </a:lnTo>
                  <a:cubicBezTo>
                    <a:pt x="259045" y="0"/>
                    <a:pt x="289622" y="42004"/>
                    <a:pt x="276381" y="83011"/>
                  </a:cubicBezTo>
                  <a:lnTo>
                    <a:pt x="183516" y="370625"/>
                  </a:lnTo>
                  <a:cubicBezTo>
                    <a:pt x="175051" y="396843"/>
                    <a:pt x="150638" y="414614"/>
                    <a:pt x="123088" y="414614"/>
                  </a:cubicBezTo>
                  <a:lnTo>
                    <a:pt x="0" y="414614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70000">
                  <a:schemeClr val="accent1"/>
                </a:gs>
              </a:gsLst>
              <a:lin ang="16200000" scaled="1"/>
            </a:gra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6" name="矩形: 圆角 5"/>
            <p:cNvSpPr/>
            <p:nvPr/>
          </p:nvSpPr>
          <p:spPr>
            <a:xfrm>
              <a:off x="-22860" y="357039"/>
              <a:ext cx="45720" cy="28800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100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7" name="图片 6"/>
          <p:cNvPicPr/>
          <p:nvPr userDrawn="1"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9341" y="339265"/>
            <a:ext cx="1429279" cy="42074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499543" y="6281706"/>
            <a:ext cx="2541990" cy="57629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D7EC8-E714-46EF-8A6C-697E2657A03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0EAA8-210C-418C-ADC4-7984173DD9D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D7EC8-E714-46EF-8A6C-697E2657A033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0EAA8-210C-418C-ADC4-7984173DD9D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D7EC8-E714-46EF-8A6C-697E2657A033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0EAA8-210C-418C-ADC4-7984173DD9D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D7EC8-E714-46EF-8A6C-697E2657A033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0EAA8-210C-418C-ADC4-7984173DD9D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D7EC8-E714-46EF-8A6C-697E2657A033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0EAA8-210C-418C-ADC4-7984173DD9D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D7EC8-E714-46EF-8A6C-697E2657A033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0EAA8-210C-418C-ADC4-7984173DD9D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D7EC8-E714-46EF-8A6C-697E2657A033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0EAA8-210C-418C-ADC4-7984173DD9D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3.xml"/><Relationship Id="rId8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6.xml"/><Relationship Id="rId15" Type="http://schemas.openxmlformats.org/officeDocument/2006/relationships/theme" Target="../theme/theme2.xml"/><Relationship Id="rId14" Type="http://schemas.openxmlformats.org/officeDocument/2006/relationships/slideLayout" Target="../slideLayouts/slideLayout28.xml"/><Relationship Id="rId13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24.xml"/><Relationship Id="rId1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1D7EC8-E714-46EF-8A6C-697E2657A03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60EAA8-210C-418C-ADC4-7984173DD9DE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1D7EC8-E714-46EF-8A6C-697E2657A03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60EAA8-210C-418C-ADC4-7984173DD9DE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  <p:sldLayoutId id="2147483677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14.xml"/><Relationship Id="rId2" Type="http://schemas.openxmlformats.org/officeDocument/2006/relationships/hyperlink" Target="https://echarts.apache.org/examples/zh/editor.html?c=bar-y-category" TargetMode="External"/><Relationship Id="rId1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14.xml"/><Relationship Id="rId2" Type="http://schemas.openxmlformats.org/officeDocument/2006/relationships/hyperlink" Target="https://echarts.apache.org/examples/zh/editor.html?c=bar-y-category-stack" TargetMode="External"/><Relationship Id="rId1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14.xml"/><Relationship Id="rId2" Type="http://schemas.openxmlformats.org/officeDocument/2006/relationships/hyperlink" Target="https://echarts.apache.org/examples/zh/editor.html?c=data-transform-aggregate" TargetMode="External"/><Relationship Id="rId1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14.xml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14.xml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9.xml"/><Relationship Id="rId8" Type="http://schemas.openxmlformats.org/officeDocument/2006/relationships/tags" Target="../tags/tag8.xml"/><Relationship Id="rId7" Type="http://schemas.openxmlformats.org/officeDocument/2006/relationships/tags" Target="../tags/tag7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0" Type="http://schemas.openxmlformats.org/officeDocument/2006/relationships/slideLayout" Target="../slideLayouts/slideLayout13.xml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14.xml"/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14.xml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7" Type="http://schemas.openxmlformats.org/officeDocument/2006/relationships/image" Target="../media/image34.png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image" Target="../media/image28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8.xml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14.xml"/><Relationship Id="rId3" Type="http://schemas.openxmlformats.org/officeDocument/2006/relationships/hyperlink" Target="https://echarts.apache.org/examples/zh/editor.html?c=map-usa" TargetMode="Externa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: 圆角 12"/>
          <p:cNvSpPr/>
          <p:nvPr/>
        </p:nvSpPr>
        <p:spPr>
          <a:xfrm>
            <a:off x="4232793" y="5712208"/>
            <a:ext cx="3726297" cy="277857"/>
          </a:xfrm>
          <a:prstGeom prst="roundRect">
            <a:avLst>
              <a:gd name="adj" fmla="val 36000"/>
            </a:avLst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燕山大学可视与可视分析课题组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pic>
        <p:nvPicPr>
          <p:cNvPr id="14" name="图片 13"/>
          <p:cNvPicPr/>
          <p:nvPr/>
        </p:nvPicPr>
        <p:blipFill>
          <a:blip r:embed="rId1" cstate="hq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1998" y="1392943"/>
            <a:ext cx="3060763" cy="873093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2469011" y="3027701"/>
            <a:ext cx="752842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3200" b="1" spc="300" dirty="0" err="1">
                <a:solidFill>
                  <a:schemeClr val="accent1"/>
                </a:solidFill>
                <a:effectLst>
                  <a:outerShdw blurRad="114300" sx="101000" sy="101000" rotWithShape="0">
                    <a:schemeClr val="accent1">
                      <a:alpha val="13000"/>
                    </a:schemeClr>
                  </a:outerShdw>
                </a:effectLst>
                <a:latin typeface="+mn-ea"/>
              </a:rPr>
              <a:t>Echarts</a:t>
            </a:r>
            <a:r>
              <a:rPr lang="zh-CN" altLang="en-US" sz="3200" b="1" spc="300" dirty="0">
                <a:solidFill>
                  <a:schemeClr val="accent1"/>
                </a:solidFill>
                <a:effectLst>
                  <a:outerShdw blurRad="114300" sx="101000" sy="101000" rotWithShape="0">
                    <a:schemeClr val="accent1">
                      <a:alpha val="13000"/>
                    </a:schemeClr>
                  </a:outerShdw>
                </a:effectLst>
                <a:latin typeface="+mn-ea"/>
              </a:rPr>
              <a:t>的学习与应用</a:t>
            </a:r>
            <a:endParaRPr lang="zh-CN" altLang="en-US" sz="3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占位符 10"/>
          <p:cNvSpPr>
            <a:spLocks noGrp="1"/>
          </p:cNvSpPr>
          <p:nvPr>
            <p:ph type="body" sz="quarter" idx="10"/>
          </p:nvPr>
        </p:nvSpPr>
        <p:spPr>
          <a:xfrm>
            <a:off x="90805" y="234315"/>
            <a:ext cx="8289290" cy="591185"/>
          </a:xfrm>
        </p:spPr>
        <p:txBody>
          <a:bodyPr>
            <a:noAutofit/>
          </a:bodyPr>
          <a:lstStyle/>
          <a:p>
            <a:r>
              <a:rPr lang="zh-CN" altLang="en-US" sz="1800" dirty="0">
                <a:latin typeface="+mn-ea"/>
              </a:rPr>
              <a:t>（</a:t>
            </a:r>
            <a:r>
              <a:rPr lang="en-US" altLang="zh-CN" sz="1800" dirty="0">
                <a:latin typeface="+mn-ea"/>
              </a:rPr>
              <a:t>2</a:t>
            </a:r>
            <a:r>
              <a:rPr lang="zh-CN" altLang="en-US" sz="1800" dirty="0">
                <a:latin typeface="+mn-ea"/>
              </a:rPr>
              <a:t>）</a:t>
            </a:r>
            <a:r>
              <a:rPr lang="zh-CN" altLang="en-US" sz="1800">
                <a:sym typeface="+mn-ea"/>
              </a:rPr>
              <a:t>分析不同岗位的薪资情况</a:t>
            </a:r>
            <a:endParaRPr lang="zh-CN" altLang="en-US" sz="1800" dirty="0">
              <a:latin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81220" y="873760"/>
            <a:ext cx="7478395" cy="517271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266065" y="2562225"/>
            <a:ext cx="4085590" cy="22561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457200" algn="just" fontAlgn="auto">
              <a:lnSpc>
                <a:spcPct val="150000"/>
              </a:lnSpc>
            </a:pPr>
            <a:r>
              <a:rPr lang="zh-CN" altLang="en-US" sz="1200">
                <a:latin typeface="宋体" panose="02010600030101010101" pitchFamily="2" charset="-122"/>
                <a:ea typeface="宋体" panose="02010600030101010101" pitchFamily="2" charset="-122"/>
              </a:rPr>
              <a:t>这个可视化需求目标是分析不同岗位的薪资情况，展示这些岗位的最低薪资、平均薪资和最高薪资，对不同的岗位薪资水平比较，可以展现某一岗位的某一行业的发展趋势。</a:t>
            </a:r>
            <a:endParaRPr lang="zh-CN" altLang="en-US" sz="12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indent="457200" algn="just" fontAlgn="auto">
              <a:lnSpc>
                <a:spcPct val="150000"/>
              </a:lnSpc>
            </a:pPr>
            <a:r>
              <a:rPr lang="zh-CN" altLang="en-US" sz="1200">
                <a:latin typeface="宋体" panose="02010600030101010101" pitchFamily="2" charset="-122"/>
                <a:ea typeface="宋体" panose="02010600030101010101" pitchFamily="2" charset="-122"/>
              </a:rPr>
              <a:t>在</a:t>
            </a:r>
            <a:r>
              <a:rPr lang="en-US" altLang="zh-CN" sz="1200">
                <a:latin typeface="宋体" panose="02010600030101010101" pitchFamily="2" charset="-122"/>
                <a:ea typeface="宋体" panose="02010600030101010101" pitchFamily="2" charset="-122"/>
              </a:rPr>
              <a:t>Echarts</a:t>
            </a:r>
            <a:r>
              <a:rPr lang="zh-CN" altLang="en-US" sz="1200">
                <a:latin typeface="宋体" panose="02010600030101010101" pitchFamily="2" charset="-122"/>
                <a:ea typeface="宋体" panose="02010600030101010101" pitchFamily="2" charset="-122"/>
              </a:rPr>
              <a:t>示例图表中，选择合适的</a:t>
            </a:r>
            <a:r>
              <a:rPr lang="zh-CN" altLang="en-US" sz="1200">
                <a:latin typeface="宋体" panose="02010600030101010101" pitchFamily="2" charset="-122"/>
                <a:ea typeface="宋体" panose="02010600030101010101" pitchFamily="2" charset="-122"/>
                <a:hlinkClick r:id="rId2" action="ppaction://hlinkfile"/>
              </a:rPr>
              <a:t>条形图</a:t>
            </a:r>
            <a:r>
              <a:rPr lang="zh-CN" altLang="en-US" sz="1200">
                <a:latin typeface="宋体" panose="02010600030101010101" pitchFamily="2" charset="-122"/>
                <a:ea typeface="宋体" panose="02010600030101010101" pitchFamily="2" charset="-122"/>
              </a:rPr>
              <a:t>来展示这些岗位的薪资情况。</a:t>
            </a:r>
            <a:endParaRPr lang="zh-CN" altLang="en-US" sz="12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占位符 10"/>
          <p:cNvSpPr>
            <a:spLocks noGrp="1"/>
          </p:cNvSpPr>
          <p:nvPr>
            <p:ph type="body" sz="quarter" idx="10"/>
          </p:nvPr>
        </p:nvSpPr>
        <p:spPr>
          <a:xfrm>
            <a:off x="243205" y="238760"/>
            <a:ext cx="8289290" cy="591185"/>
          </a:xfrm>
        </p:spPr>
        <p:txBody>
          <a:bodyPr>
            <a:noAutofit/>
          </a:bodyPr>
          <a:lstStyle/>
          <a:p>
            <a:r>
              <a:rPr lang="zh-CN" altLang="en-US" sz="1800" dirty="0">
                <a:latin typeface="+mn-ea"/>
                <a:sym typeface="+mn-ea"/>
              </a:rPr>
              <a:t>（</a:t>
            </a:r>
            <a:r>
              <a:rPr lang="en-US" altLang="zh-CN" sz="1800" dirty="0">
                <a:latin typeface="+mn-ea"/>
                <a:sym typeface="+mn-ea"/>
              </a:rPr>
              <a:t>3</a:t>
            </a:r>
            <a:r>
              <a:rPr lang="zh-CN" altLang="en-US" sz="1800" dirty="0">
                <a:latin typeface="+mn-ea"/>
                <a:sym typeface="+mn-ea"/>
              </a:rPr>
              <a:t>）</a:t>
            </a:r>
            <a:r>
              <a:rPr lang="zh-CN" altLang="en-US" sz="1800">
                <a:sym typeface="+mn-ea"/>
              </a:rPr>
              <a:t>分析不同城市的薪资</a:t>
            </a:r>
            <a:endParaRPr lang="zh-CN" altLang="en-US" sz="1800" dirty="0">
              <a:latin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62280" y="2376170"/>
            <a:ext cx="3797935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457200" algn="just" fontAlgn="auto">
              <a:lnSpc>
                <a:spcPct val="150000"/>
              </a:lnSpc>
            </a:pPr>
            <a:r>
              <a:rPr lang="zh-CN" altLang="en-US" sz="12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这个可视化需求目标是分析不同城市的薪资情况，</a:t>
            </a:r>
            <a:r>
              <a:rPr lang="zh-CN" altLang="en-US" sz="12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对不同的城市薪资水平比较，</a:t>
            </a:r>
            <a:r>
              <a:rPr lang="zh-CN" altLang="en-US" sz="12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展示这些城市的最低薪资、平均薪资和最高薪资。</a:t>
            </a:r>
            <a:endParaRPr lang="zh-CN" altLang="en-US" sz="1200"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54830" y="913765"/>
            <a:ext cx="7609205" cy="50425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占位符 10"/>
          <p:cNvSpPr>
            <a:spLocks noGrp="1"/>
          </p:cNvSpPr>
          <p:nvPr>
            <p:ph type="body" sz="quarter" idx="10"/>
          </p:nvPr>
        </p:nvSpPr>
        <p:spPr>
          <a:xfrm>
            <a:off x="184785" y="212090"/>
            <a:ext cx="8289290" cy="591185"/>
          </a:xfrm>
        </p:spPr>
        <p:txBody>
          <a:bodyPr>
            <a:noAutofit/>
          </a:bodyPr>
          <a:lstStyle/>
          <a:p>
            <a:r>
              <a:rPr lang="zh-CN" altLang="en-US" sz="1800" dirty="0">
                <a:latin typeface="+mn-ea"/>
                <a:sym typeface="+mn-ea"/>
              </a:rPr>
              <a:t>（</a:t>
            </a:r>
            <a:r>
              <a:rPr lang="en-US" altLang="zh-CN" sz="1800" dirty="0">
                <a:latin typeface="+mn-ea"/>
                <a:sym typeface="+mn-ea"/>
              </a:rPr>
              <a:t>4</a:t>
            </a:r>
            <a:r>
              <a:rPr lang="zh-CN" altLang="en-US" sz="1800" dirty="0">
                <a:latin typeface="+mn-ea"/>
                <a:sym typeface="+mn-ea"/>
              </a:rPr>
              <a:t>）</a:t>
            </a:r>
            <a:r>
              <a:rPr lang="zh-CN" altLang="en-US" sz="1800">
                <a:sym typeface="+mn-ea"/>
              </a:rPr>
              <a:t>分析不同岗位的工作经验要求</a:t>
            </a:r>
            <a:endParaRPr lang="zh-CN" altLang="en-US" sz="1800" dirty="0">
              <a:latin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41315" y="933450"/>
            <a:ext cx="6371590" cy="527939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06425" y="2352675"/>
            <a:ext cx="4227830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457200" algn="just" fontAlgn="auto">
              <a:lnSpc>
                <a:spcPct val="150000"/>
              </a:lnSpc>
            </a:pPr>
            <a:r>
              <a:rPr lang="zh-CN" altLang="en-US" sz="12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这个可视化需求目标是分析不同岗位的工作经验要求，要设计一个合适的图表来分析不同岗位所需要的工作经验，可以使用堆叠条形图（</a:t>
            </a:r>
            <a:r>
              <a:rPr lang="zh-CN" altLang="en-US" sz="1200">
                <a:latin typeface="宋体" panose="02010600030101010101" pitchFamily="2" charset="-122"/>
                <a:ea typeface="宋体" panose="02010600030101010101" pitchFamily="2" charset="-122"/>
                <a:sym typeface="+mn-ea"/>
                <a:hlinkClick r:id="rId2" action="ppaction://hlinkfile"/>
              </a:rPr>
              <a:t>Stacked Bar Chart</a:t>
            </a:r>
            <a:r>
              <a:rPr lang="zh-CN" altLang="en-US" sz="12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）来展示每个岗位在不同经验级别上的分布情况。这样可以直观地看到每个岗位在不同经验级别上的需求。</a:t>
            </a:r>
            <a:endParaRPr lang="zh-CN" altLang="en-US" sz="1200"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占位符 10"/>
          <p:cNvSpPr>
            <a:spLocks noGrp="1"/>
          </p:cNvSpPr>
          <p:nvPr>
            <p:ph type="body" sz="quarter" idx="10"/>
          </p:nvPr>
        </p:nvSpPr>
        <p:spPr>
          <a:xfrm>
            <a:off x="243205" y="242570"/>
            <a:ext cx="8289290" cy="591185"/>
          </a:xfrm>
        </p:spPr>
        <p:txBody>
          <a:bodyPr>
            <a:noAutofit/>
          </a:bodyPr>
          <a:lstStyle/>
          <a:p>
            <a:r>
              <a:rPr lang="zh-CN" altLang="en-US" sz="1800" dirty="0">
                <a:latin typeface="+mn-ea"/>
                <a:sym typeface="+mn-ea"/>
              </a:rPr>
              <a:t>（</a:t>
            </a:r>
            <a:r>
              <a:rPr lang="en-US" altLang="zh-CN" sz="1800" dirty="0">
                <a:latin typeface="+mn-ea"/>
                <a:sym typeface="+mn-ea"/>
              </a:rPr>
              <a:t>5</a:t>
            </a:r>
            <a:r>
              <a:rPr lang="zh-CN" altLang="en-US" sz="1800" dirty="0">
                <a:latin typeface="+mn-ea"/>
                <a:sym typeface="+mn-ea"/>
              </a:rPr>
              <a:t>）</a:t>
            </a:r>
            <a:r>
              <a:rPr lang="zh-CN" altLang="en-US" sz="1800">
                <a:sym typeface="+mn-ea"/>
              </a:rPr>
              <a:t>分析不同岗位针对学位的需求</a:t>
            </a:r>
            <a:endParaRPr lang="zh-CN" altLang="en-US" sz="1800" dirty="0">
              <a:latin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39870" y="902335"/>
            <a:ext cx="7938135" cy="527177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80975" y="2127885"/>
            <a:ext cx="3891280" cy="151447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457200" algn="just" fontAlgn="auto">
              <a:lnSpc>
                <a:spcPct val="150000"/>
              </a:lnSpc>
            </a:pPr>
            <a:r>
              <a:rPr lang="zh-CN" altLang="en-US" sz="12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这个可视化需求目标是分析不同岗位对学位的要求，要分析不同岗位针对学位的需求，可以使用堆叠条形图来展示每个岗位在不同学位级别上的分布情况。这样可以直观地看到每个岗位在不同学位级别上的需求。</a:t>
            </a:r>
            <a:endParaRPr lang="zh-CN" altLang="en-US" sz="1200"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占位符 10"/>
          <p:cNvSpPr>
            <a:spLocks noGrp="1"/>
          </p:cNvSpPr>
          <p:nvPr>
            <p:ph type="body" sz="quarter" idx="10"/>
          </p:nvPr>
        </p:nvSpPr>
        <p:spPr>
          <a:xfrm>
            <a:off x="243205" y="226060"/>
            <a:ext cx="7589520" cy="591185"/>
          </a:xfrm>
        </p:spPr>
        <p:txBody>
          <a:bodyPr>
            <a:noAutofit/>
          </a:bodyPr>
          <a:lstStyle/>
          <a:p>
            <a:r>
              <a:rPr lang="zh-CN" altLang="en-US" sz="1800" dirty="0">
                <a:latin typeface="+mn-ea"/>
                <a:sym typeface="+mn-ea"/>
              </a:rPr>
              <a:t>（</a:t>
            </a:r>
            <a:r>
              <a:rPr lang="en-US" altLang="zh-CN" sz="1800" dirty="0">
                <a:latin typeface="+mn-ea"/>
                <a:sym typeface="+mn-ea"/>
              </a:rPr>
              <a:t>6</a:t>
            </a:r>
            <a:r>
              <a:rPr lang="zh-CN" altLang="en-US" sz="1800" dirty="0">
                <a:latin typeface="+mn-ea"/>
                <a:sym typeface="+mn-ea"/>
              </a:rPr>
              <a:t>）分析不同</a:t>
            </a:r>
            <a:r>
              <a:rPr lang="zh-CN" altLang="en-US" sz="1800">
                <a:sym typeface="+mn-ea"/>
              </a:rPr>
              <a:t>岗位不同工作经验的薪资</a:t>
            </a:r>
            <a:endParaRPr lang="zh-CN" altLang="en-US" sz="1800" dirty="0">
              <a:latin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87495" y="1021715"/>
            <a:ext cx="7857490" cy="487299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61315" y="2221865"/>
            <a:ext cx="339661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457200" algn="just" fontAlgn="auto">
              <a:lnSpc>
                <a:spcPct val="150000"/>
              </a:lnSpc>
            </a:pPr>
            <a:r>
              <a:rPr lang="zh-CN" altLang="en-US" sz="12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这个可视化需求目标是分析不同岗位的不同工作经验的薪资情况，使用 Echarts </a:t>
            </a:r>
            <a:r>
              <a:rPr lang="zh-CN" altLang="en-US" sz="1200">
                <a:latin typeface="宋体" panose="02010600030101010101" pitchFamily="2" charset="-122"/>
                <a:ea typeface="宋体" panose="02010600030101010101" pitchFamily="2" charset="-122"/>
                <a:sym typeface="+mn-ea"/>
                <a:hlinkClick r:id="rId2" action="ppaction://hlinkfile"/>
              </a:rPr>
              <a:t>盒须图</a:t>
            </a:r>
            <a:r>
              <a:rPr lang="zh-CN" altLang="en-US" sz="12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来分析不同岗位在不同工作经验上的薪资水平，这样可以直观地看到每个岗位在不同经验上的薪资水平。</a:t>
            </a:r>
            <a:endParaRPr lang="zh-CN" altLang="en-US" sz="1200"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/>
          <p:nvPr>
            <p:ph type="body" sz="quarter" idx="10"/>
          </p:nvPr>
        </p:nvSpPr>
        <p:spPr>
          <a:xfrm>
            <a:off x="110172" y="323873"/>
            <a:ext cx="8289395" cy="420370"/>
          </a:xfrm>
        </p:spPr>
        <p:txBody>
          <a:bodyPr/>
          <a:p>
            <a:r>
              <a:rPr lang="zh-CN" altLang="en-US" sz="1800" dirty="0">
                <a:latin typeface="+mn-ea"/>
                <a:sym typeface="+mn-ea"/>
              </a:rPr>
              <a:t>（</a:t>
            </a:r>
            <a:r>
              <a:rPr lang="en-US" altLang="zh-CN" sz="1800" dirty="0">
                <a:latin typeface="+mn-ea"/>
                <a:sym typeface="+mn-ea"/>
              </a:rPr>
              <a:t>7</a:t>
            </a:r>
            <a:r>
              <a:rPr lang="zh-CN" altLang="en-US" sz="1800" dirty="0">
                <a:latin typeface="+mn-ea"/>
                <a:sym typeface="+mn-ea"/>
              </a:rPr>
              <a:t>）分析同一个</a:t>
            </a:r>
            <a:r>
              <a:rPr lang="zh-CN" altLang="en-US" sz="1800">
                <a:sym typeface="+mn-ea"/>
              </a:rPr>
              <a:t>岗位在不同城市的薪资</a:t>
            </a:r>
            <a:endParaRPr lang="zh-CN" altLang="en-US" sz="18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39360" y="1223010"/>
            <a:ext cx="6550025" cy="477139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04520" y="2181225"/>
            <a:ext cx="403606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457200" algn="just" fontAlgn="auto">
              <a:lnSpc>
                <a:spcPct val="150000"/>
              </a:lnSpc>
            </a:pPr>
            <a:r>
              <a:rPr lang="zh-CN" altLang="en-US" sz="12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这个可视化需求目标是分析同一个岗位的不同城市的薪资情况，可以选择条形图或折线图展示同一个岗位在不同城市中的薪资变化，从而反应出这个城市的经济发达程度。</a:t>
            </a:r>
            <a:endParaRPr lang="zh-CN" altLang="en-US" sz="1200"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/>
          <p:nvPr>
            <p:ph type="body" sz="quarter" idx="10"/>
          </p:nvPr>
        </p:nvSpPr>
        <p:spPr>
          <a:xfrm>
            <a:off x="110172" y="323873"/>
            <a:ext cx="8289395" cy="420370"/>
          </a:xfrm>
        </p:spPr>
        <p:txBody>
          <a:bodyPr/>
          <a:p>
            <a:r>
              <a:rPr lang="zh-CN" altLang="en-US" sz="1800" dirty="0">
                <a:latin typeface="+mn-ea"/>
                <a:sym typeface="+mn-ea"/>
              </a:rPr>
              <a:t>（</a:t>
            </a:r>
            <a:r>
              <a:rPr lang="en-US" altLang="zh-CN" sz="1800" dirty="0">
                <a:latin typeface="+mn-ea"/>
                <a:sym typeface="+mn-ea"/>
              </a:rPr>
              <a:t>7</a:t>
            </a:r>
            <a:r>
              <a:rPr lang="zh-CN" altLang="en-US" sz="1800" dirty="0">
                <a:latin typeface="+mn-ea"/>
                <a:sym typeface="+mn-ea"/>
              </a:rPr>
              <a:t>）</a:t>
            </a:r>
            <a:r>
              <a:rPr lang="zh-CN" altLang="en-US" sz="1800" dirty="0">
                <a:latin typeface="+mn-ea"/>
                <a:sym typeface="+mn-ea"/>
              </a:rPr>
              <a:t>练习</a:t>
            </a:r>
            <a:endParaRPr lang="zh-CN" altLang="en-US" sz="1800" dirty="0">
              <a:latin typeface="+mn-ea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25120" y="909320"/>
            <a:ext cx="6932295" cy="165354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0" fontAlgn="auto">
              <a:lnSpc>
                <a:spcPct val="150000"/>
              </a:lnSpc>
            </a:pPr>
            <a:r>
              <a:rPr lang="en-US" altLang="zh-CN" sz="16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1</a:t>
            </a:r>
            <a:r>
              <a:rPr lang="zh-CN" altLang="en-US" sz="16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）</a:t>
            </a:r>
            <a:r>
              <a:rPr lang="en-US" altLang="zh-CN" sz="16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zh-CN" altLang="en-US" sz="16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在地图以散点的</a:t>
            </a:r>
            <a:r>
              <a:rPr lang="zh-CN" altLang="en-US" sz="16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形式展示数据集中出现的招聘城市及其岗位数量</a:t>
            </a:r>
            <a:endParaRPr lang="zh-CN" altLang="en-US" sz="16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 fontAlgn="auto">
              <a:lnSpc>
                <a:spcPct val="150000"/>
              </a:lnSpc>
            </a:pPr>
            <a:r>
              <a:rPr lang="en-US" altLang="zh-CN" sz="16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2</a:t>
            </a:r>
            <a:r>
              <a:rPr lang="zh-CN" altLang="en-US" sz="16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）</a:t>
            </a:r>
            <a:r>
              <a:rPr lang="en-US" altLang="zh-CN" sz="16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zh-CN" altLang="en-US" sz="16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分析不同城市的薪资</a:t>
            </a:r>
            <a:endParaRPr lang="zh-CN" altLang="en-US" sz="16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indent="0" fontAlgn="auto">
              <a:lnSpc>
                <a:spcPct val="150000"/>
              </a:lnSpc>
            </a:pPr>
            <a:r>
              <a:rPr lang="en-US" altLang="zh-CN" sz="16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3</a:t>
            </a:r>
            <a:r>
              <a:rPr lang="zh-CN" altLang="en-US" sz="16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）</a:t>
            </a:r>
            <a:r>
              <a:rPr lang="en-US" altLang="zh-CN" sz="16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分析同一个</a:t>
            </a:r>
            <a:r>
              <a:rPr lang="zh-CN" altLang="en-US" sz="16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岗位在不同城市的薪资</a:t>
            </a:r>
            <a:endParaRPr lang="zh-CN" altLang="en-US" sz="16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endParaRPr lang="zh-CN" altLang="en-US" sz="16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54445" y="1580515"/>
            <a:ext cx="5397500" cy="38138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占位符 10"/>
          <p:cNvSpPr>
            <a:spLocks noGrp="1"/>
          </p:cNvSpPr>
          <p:nvPr>
            <p:ph type="body" sz="quarter" idx="10"/>
          </p:nvPr>
        </p:nvSpPr>
        <p:spPr>
          <a:xfrm>
            <a:off x="414337" y="290853"/>
            <a:ext cx="8289395" cy="420370"/>
          </a:xfrm>
        </p:spPr>
        <p:txBody>
          <a:bodyPr/>
          <a:lstStyle/>
          <a:p>
            <a:r>
              <a:rPr lang="zh-CN" altLang="en-US" sz="1800" dirty="0">
                <a:latin typeface="+mn-ea"/>
              </a:rPr>
              <a:t>数据处理</a:t>
            </a:r>
            <a:endParaRPr lang="zh-CN" altLang="en-US" dirty="0">
              <a:latin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44830" y="788035"/>
            <a:ext cx="11170285" cy="55245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0" algn="l" fontAlgn="auto">
              <a:lnSpc>
                <a:spcPct val="150000"/>
              </a:lnSpc>
            </a:pPr>
            <a:r>
              <a:rPr lang="zh-CN" altLang="en-US" sz="12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数据处理：主要针对于具体的可视化目标及所用的图表类型，进一步处理数据以便更好的进行可视化</a:t>
            </a:r>
            <a:r>
              <a:rPr lang="zh-CN" altLang="en-US" sz="12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展示。</a:t>
            </a:r>
            <a:endParaRPr lang="zh-CN" altLang="en-US" sz="12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628650" lvl="1" indent="-1714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数据</a:t>
            </a:r>
            <a:r>
              <a:rPr lang="zh-CN" altLang="en-US" sz="12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映射</a:t>
            </a:r>
            <a:endParaRPr lang="zh-CN" altLang="en-US" sz="12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lvl="1" indent="0" fontAlgn="auto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12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对给定数据中文字信息进行</a:t>
            </a:r>
            <a:r>
              <a:rPr lang="zh-CN" altLang="en-US" sz="12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量化：</a:t>
            </a:r>
            <a:endParaRPr lang="zh-CN" altLang="en-US" sz="12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lvl="1" indent="0" fontAlgn="auto">
              <a:lnSpc>
                <a:spcPct val="150000"/>
              </a:lnSpc>
              <a:buFont typeface="Arial" panose="020B0604020202020204" pitchFamily="34" charset="0"/>
              <a:buNone/>
            </a:pPr>
            <a:endParaRPr lang="zh-CN" altLang="en-US" sz="12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lvl="1" indent="0" fontAlgn="auto">
              <a:lnSpc>
                <a:spcPct val="150000"/>
              </a:lnSpc>
              <a:buFont typeface="Arial" panose="020B0604020202020204" pitchFamily="34" charset="0"/>
              <a:buNone/>
            </a:pPr>
            <a:endParaRPr lang="zh-CN" altLang="en-US" sz="12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lvl="1" indent="0" fontAlgn="auto">
              <a:lnSpc>
                <a:spcPct val="150000"/>
              </a:lnSpc>
              <a:buFont typeface="Arial" panose="020B0604020202020204" pitchFamily="34" charset="0"/>
              <a:buNone/>
            </a:pPr>
            <a:endParaRPr lang="zh-CN" altLang="en-US" sz="12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lvl="1" indent="0" fontAlgn="auto">
              <a:lnSpc>
                <a:spcPct val="150000"/>
              </a:lnSpc>
              <a:buFont typeface="Arial" panose="020B0604020202020204" pitchFamily="34" charset="0"/>
              <a:buNone/>
            </a:pPr>
            <a:endParaRPr lang="zh-CN" altLang="en-US" sz="12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lvl="1" indent="0" fontAlgn="auto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12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定义映射表：</a:t>
            </a:r>
            <a:endParaRPr lang="zh-CN" altLang="en-US" sz="12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lvl="1" indent="0" fontAlgn="auto">
              <a:lnSpc>
                <a:spcPct val="150000"/>
              </a:lnSpc>
              <a:buFont typeface="Arial" panose="020B0604020202020204" pitchFamily="34" charset="0"/>
              <a:buNone/>
            </a:pPr>
            <a:endParaRPr lang="zh-CN" altLang="en-US" sz="12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lvl="1" indent="0" fontAlgn="auto">
              <a:lnSpc>
                <a:spcPct val="150000"/>
              </a:lnSpc>
              <a:buFont typeface="Arial" panose="020B0604020202020204" pitchFamily="34" charset="0"/>
              <a:buNone/>
            </a:pPr>
            <a:endParaRPr lang="zh-CN" altLang="en-US" sz="12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lvl="1" indent="0" fontAlgn="auto">
              <a:lnSpc>
                <a:spcPct val="150000"/>
              </a:lnSpc>
              <a:buFont typeface="Arial" panose="020B0604020202020204" pitchFamily="34" charset="0"/>
              <a:buNone/>
            </a:pPr>
            <a:endParaRPr lang="zh-CN" altLang="en-US" sz="12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lvl="1" indent="0" fontAlgn="auto">
              <a:lnSpc>
                <a:spcPct val="150000"/>
              </a:lnSpc>
              <a:buFont typeface="Arial" panose="020B0604020202020204" pitchFamily="34" charset="0"/>
              <a:buNone/>
            </a:pPr>
            <a:endParaRPr lang="zh-CN" altLang="en-US" sz="12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lvl="1" indent="0" fontAlgn="auto">
              <a:lnSpc>
                <a:spcPct val="150000"/>
              </a:lnSpc>
              <a:buFont typeface="Arial" panose="020B0604020202020204" pitchFamily="34" charset="0"/>
              <a:buNone/>
            </a:pPr>
            <a:endParaRPr lang="zh-CN" altLang="en-US" sz="12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lvl="1" indent="0" fontAlgn="auto">
              <a:lnSpc>
                <a:spcPct val="150000"/>
              </a:lnSpc>
              <a:buFont typeface="Arial" panose="020B0604020202020204" pitchFamily="34" charset="0"/>
              <a:buNone/>
            </a:pPr>
            <a:endParaRPr lang="zh-CN" altLang="en-US" sz="12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lvl="1" indent="0" fontAlgn="auto">
              <a:lnSpc>
                <a:spcPct val="150000"/>
              </a:lnSpc>
              <a:buFont typeface="Arial" panose="020B0604020202020204" pitchFamily="34" charset="0"/>
              <a:buNone/>
            </a:pPr>
            <a:endParaRPr lang="zh-CN" altLang="en-US" sz="12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lvl="1" indent="0" fontAlgn="auto">
              <a:lnSpc>
                <a:spcPct val="150000"/>
              </a:lnSpc>
              <a:buFont typeface="Arial" panose="020B0604020202020204" pitchFamily="34" charset="0"/>
              <a:buNone/>
            </a:pPr>
            <a:endParaRPr lang="zh-CN" altLang="en-US" sz="12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lvl="1" indent="0" fontAlgn="auto">
              <a:lnSpc>
                <a:spcPct val="150000"/>
              </a:lnSpc>
              <a:buFont typeface="Arial" panose="020B0604020202020204" pitchFamily="34" charset="0"/>
              <a:buNone/>
            </a:pPr>
            <a:endParaRPr lang="zh-CN" altLang="en-US" sz="12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lvl="1" indent="0" fontAlgn="auto">
              <a:lnSpc>
                <a:spcPct val="150000"/>
              </a:lnSpc>
              <a:buFont typeface="Arial" panose="020B0604020202020204" pitchFamily="34" charset="0"/>
              <a:buNone/>
            </a:pPr>
            <a:endParaRPr lang="zh-CN" altLang="en-US" sz="12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16330" y="1775460"/>
            <a:ext cx="7162800" cy="7874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670" y="3093085"/>
            <a:ext cx="2921000" cy="321945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5655" y="3045460"/>
            <a:ext cx="3486150" cy="31877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占位符 10"/>
          <p:cNvSpPr>
            <a:spLocks noGrp="1"/>
          </p:cNvSpPr>
          <p:nvPr>
            <p:ph type="body" sz="quarter" idx="10"/>
          </p:nvPr>
        </p:nvSpPr>
        <p:spPr>
          <a:xfrm>
            <a:off x="414337" y="290853"/>
            <a:ext cx="8289395" cy="420370"/>
          </a:xfrm>
        </p:spPr>
        <p:txBody>
          <a:bodyPr/>
          <a:lstStyle/>
          <a:p>
            <a:r>
              <a:rPr lang="zh-CN" altLang="en-US" sz="1800" dirty="0">
                <a:latin typeface="+mn-ea"/>
              </a:rPr>
              <a:t>数据</a:t>
            </a:r>
            <a:r>
              <a:rPr lang="zh-CN" altLang="en-US" sz="1800" dirty="0">
                <a:latin typeface="+mn-ea"/>
              </a:rPr>
              <a:t>处理</a:t>
            </a:r>
            <a:endParaRPr lang="zh-CN" altLang="en-US" sz="1800" dirty="0">
              <a:latin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44830" y="788035"/>
            <a:ext cx="11170285" cy="55245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628650" lvl="2" indent="-171450" algn="l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数据筛选与</a:t>
            </a:r>
            <a:r>
              <a:rPr lang="zh-CN" altLang="en-US" sz="12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过滤</a:t>
            </a:r>
            <a:endParaRPr lang="zh-CN" altLang="en-US" sz="12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lvl="1" indent="0" fontAlgn="auto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zh-CN" sz="12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1.echarts</a:t>
            </a:r>
            <a:r>
              <a:rPr lang="zh-CN" altLang="en-US" sz="12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中提供的transform</a:t>
            </a:r>
            <a:r>
              <a:rPr lang="zh-CN" altLang="en-US" sz="12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功能：</a:t>
            </a:r>
            <a:endParaRPr lang="zh-CN" altLang="en-US" sz="12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lvl="1" indent="457200" fontAlgn="auto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12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transform: [</a:t>
            </a:r>
            <a:endParaRPr lang="zh-CN" altLang="en-US" sz="12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lvl="1" indent="457200" fontAlgn="auto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12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      {</a:t>
            </a:r>
            <a:endParaRPr lang="zh-CN" altLang="en-US" sz="12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lvl="1" indent="457200" fontAlgn="auto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12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        type: 'filter',</a:t>
            </a:r>
            <a:endParaRPr lang="zh-CN" altLang="en-US" sz="12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lvl="1" indent="457200" fontAlgn="auto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12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        config: { dimension: 'Product', value: 'Tofu' }</a:t>
            </a:r>
            <a:endParaRPr lang="zh-CN" altLang="en-US" sz="12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lvl="1" indent="457200" fontAlgn="auto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12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      },</a:t>
            </a:r>
            <a:endParaRPr lang="zh-CN" altLang="en-US" sz="12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lvl="1" indent="457200" fontAlgn="auto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12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      {</a:t>
            </a:r>
            <a:endParaRPr lang="zh-CN" altLang="en-US" sz="12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lvl="1" indent="457200" fontAlgn="auto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12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        type: 'sort',</a:t>
            </a:r>
            <a:endParaRPr lang="zh-CN" altLang="en-US" sz="12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lvl="1" indent="457200" fontAlgn="auto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12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        config: { dimension: 'Year', order: 'desc' }</a:t>
            </a:r>
            <a:endParaRPr lang="zh-CN" altLang="en-US" sz="12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lvl="1" indent="457200" fontAlgn="auto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12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      }</a:t>
            </a:r>
            <a:endParaRPr lang="zh-CN" altLang="en-US" sz="12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lvl="1" indent="457200" fontAlgn="auto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12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    ]</a:t>
            </a:r>
            <a:endParaRPr lang="zh-CN" altLang="en-US" sz="12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lvl="1" indent="457200" fontAlgn="auto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zh-CN" sz="12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2.</a:t>
            </a:r>
            <a:r>
              <a:rPr lang="zh-CN" altLang="en-US" sz="12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原生</a:t>
            </a:r>
            <a:r>
              <a:rPr lang="en-US" altLang="zh-CN" sz="12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js</a:t>
            </a:r>
            <a:r>
              <a:rPr lang="zh-CN" altLang="en-US" sz="12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方法：</a:t>
            </a:r>
            <a:endParaRPr lang="zh-CN" altLang="en-US" sz="12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457200" lvl="3" indent="457200" fontAlgn="auto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zh-CN" sz="12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data</a:t>
            </a:r>
            <a:r>
              <a:rPr lang="zh-CN" altLang="en-US" sz="12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.filter(</a:t>
            </a:r>
            <a:r>
              <a:rPr lang="en-US" altLang="zh-CN" sz="12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item</a:t>
            </a:r>
            <a:r>
              <a:rPr lang="zh-CN" altLang="en-US" sz="12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=&gt; </a:t>
            </a:r>
            <a:r>
              <a:rPr lang="en-US" altLang="zh-CN" sz="12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item</a:t>
            </a:r>
            <a:r>
              <a:rPr lang="zh-CN" altLang="en-US" sz="12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.</a:t>
            </a:r>
            <a:r>
              <a:rPr lang="zh-CN" altLang="en-US" sz="12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Product</a:t>
            </a:r>
            <a:r>
              <a:rPr lang="en-US" altLang="zh-CN" sz="12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r>
              <a:rPr lang="zh-CN" altLang="en-US" sz="12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=== </a:t>
            </a:r>
            <a:r>
              <a:rPr lang="en-US" altLang="zh-CN" sz="12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‘Tofu’</a:t>
            </a:r>
            <a:r>
              <a:rPr lang="zh-CN" altLang="en-US" sz="12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)</a:t>
            </a:r>
            <a:endParaRPr lang="zh-CN" altLang="en-US" sz="12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457200" lvl="3" indent="457200" fontAlgn="auto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12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  .sort((a, b) =&gt; a.</a:t>
            </a:r>
            <a:r>
              <a:rPr lang="en-US" altLang="zh-CN" sz="12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Year</a:t>
            </a:r>
            <a:r>
              <a:rPr lang="zh-CN" altLang="en-US" sz="12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- b.</a:t>
            </a:r>
            <a:r>
              <a:rPr lang="en-US" altLang="zh-CN" sz="12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Year</a:t>
            </a:r>
            <a:r>
              <a:rPr lang="zh-CN" altLang="en-US" sz="12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);</a:t>
            </a:r>
            <a:endParaRPr lang="zh-CN" altLang="en-US" sz="12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lvl="1" indent="0" fontAlgn="auto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12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示例：只展示北京地区的</a:t>
            </a:r>
            <a:r>
              <a:rPr lang="zh-CN" altLang="en-US" sz="12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职位：</a:t>
            </a:r>
            <a:endParaRPr lang="zh-CN" altLang="en-US" sz="12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457200" lvl="3" indent="457200" fontAlgn="auto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zh-CN" sz="12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jobs</a:t>
            </a:r>
            <a:r>
              <a:rPr lang="zh-CN" altLang="en-US" sz="12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.filter(</a:t>
            </a:r>
            <a:r>
              <a:rPr lang="en-US" altLang="zh-CN" sz="12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item</a:t>
            </a:r>
            <a:r>
              <a:rPr lang="zh-CN" altLang="en-US" sz="12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=&gt; </a:t>
            </a:r>
            <a:r>
              <a:rPr lang="en-US" altLang="zh-CN" sz="12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item</a:t>
            </a:r>
            <a:r>
              <a:rPr lang="zh-CN" altLang="en-US" sz="12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.</a:t>
            </a:r>
            <a:r>
              <a:rPr lang="en-US" altLang="zh-CN" sz="12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location </a:t>
            </a:r>
            <a:r>
              <a:rPr lang="zh-CN" altLang="en-US" sz="12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=== </a:t>
            </a:r>
            <a:r>
              <a:rPr lang="en-US" altLang="zh-CN" sz="12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‘</a:t>
            </a:r>
            <a:r>
              <a:rPr lang="zh-CN" altLang="en-US" sz="12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北京</a:t>
            </a:r>
            <a:r>
              <a:rPr lang="en-US" altLang="zh-CN" sz="12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’</a:t>
            </a:r>
            <a:r>
              <a:rPr lang="zh-CN" altLang="en-US" sz="12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)</a:t>
            </a:r>
            <a:endParaRPr lang="zh-CN" altLang="en-US" sz="12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lvl="1" indent="457200" fontAlgn="auto">
              <a:lnSpc>
                <a:spcPct val="150000"/>
              </a:lnSpc>
              <a:buFont typeface="Arial" panose="020B0604020202020204" pitchFamily="34" charset="0"/>
              <a:buNone/>
            </a:pPr>
            <a:endParaRPr lang="zh-CN" altLang="en-US" sz="12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lvl="1" indent="0" fontAlgn="auto">
              <a:lnSpc>
                <a:spcPct val="150000"/>
              </a:lnSpc>
              <a:buFont typeface="Arial" panose="020B0604020202020204" pitchFamily="34" charset="0"/>
              <a:buNone/>
            </a:pPr>
            <a:endParaRPr lang="zh-CN" altLang="en-US" sz="12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lvl="1" indent="0" fontAlgn="auto">
              <a:lnSpc>
                <a:spcPct val="150000"/>
              </a:lnSpc>
              <a:buFont typeface="Arial" panose="020B0604020202020204" pitchFamily="34" charset="0"/>
              <a:buNone/>
            </a:pPr>
            <a:endParaRPr lang="zh-CN" altLang="en-US" sz="12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lvl="1" indent="0" fontAlgn="auto">
              <a:lnSpc>
                <a:spcPct val="150000"/>
              </a:lnSpc>
              <a:buFont typeface="Arial" panose="020B0604020202020204" pitchFamily="34" charset="0"/>
              <a:buNone/>
            </a:pPr>
            <a:endParaRPr lang="zh-CN" altLang="en-US" sz="12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lvl="1" indent="0" fontAlgn="auto">
              <a:lnSpc>
                <a:spcPct val="150000"/>
              </a:lnSpc>
              <a:buFont typeface="Arial" panose="020B0604020202020204" pitchFamily="34" charset="0"/>
              <a:buNone/>
            </a:pPr>
            <a:endParaRPr lang="zh-CN" altLang="en-US" sz="12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lvl="1" indent="0" fontAlgn="auto">
              <a:lnSpc>
                <a:spcPct val="150000"/>
              </a:lnSpc>
              <a:buFont typeface="Arial" panose="020B0604020202020204" pitchFamily="34" charset="0"/>
              <a:buNone/>
            </a:pPr>
            <a:endParaRPr lang="zh-CN" altLang="en-US" sz="12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lvl="1" indent="0" fontAlgn="auto">
              <a:lnSpc>
                <a:spcPct val="150000"/>
              </a:lnSpc>
              <a:buFont typeface="Arial" panose="020B0604020202020204" pitchFamily="34" charset="0"/>
              <a:buNone/>
            </a:pPr>
            <a:endParaRPr lang="zh-CN" altLang="en-US" sz="12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占位符 10"/>
          <p:cNvSpPr>
            <a:spLocks noGrp="1"/>
          </p:cNvSpPr>
          <p:nvPr>
            <p:ph type="body" sz="quarter" idx="10"/>
          </p:nvPr>
        </p:nvSpPr>
        <p:spPr>
          <a:xfrm>
            <a:off x="414337" y="290853"/>
            <a:ext cx="8289395" cy="420370"/>
          </a:xfrm>
        </p:spPr>
        <p:txBody>
          <a:bodyPr/>
          <a:lstStyle/>
          <a:p>
            <a:r>
              <a:rPr lang="zh-CN" altLang="en-US" sz="1800" dirty="0">
                <a:latin typeface="+mn-ea"/>
              </a:rPr>
              <a:t>交互设计</a:t>
            </a:r>
            <a:endParaRPr lang="zh-CN" altLang="en-US" sz="1800" dirty="0">
              <a:latin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44830" y="788035"/>
            <a:ext cx="11170285" cy="55245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171450" lvl="1" indent="-1714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图表的动态刷新：数据更新、交互操作等原因一定会引起原数据的变动，因此图表也需要动态的进行</a:t>
            </a:r>
            <a:r>
              <a:rPr lang="zh-CN" altLang="en-US" sz="12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更新。</a:t>
            </a:r>
            <a:endParaRPr lang="zh-CN" altLang="en-US" sz="12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lvl="1" indent="0" fontAlgn="auto">
              <a:lnSpc>
                <a:spcPct val="150000"/>
              </a:lnSpc>
              <a:buFont typeface="Arial" panose="020B0604020202020204" pitchFamily="34" charset="0"/>
              <a:buNone/>
            </a:pPr>
            <a:endParaRPr lang="zh-CN" altLang="en-US" sz="12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lvl="1" indent="457200" fontAlgn="auto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zh-CN" sz="12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echarts</a:t>
            </a:r>
            <a:r>
              <a:rPr lang="zh-CN" altLang="en-US" sz="12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的异步数据更新（</a:t>
            </a:r>
            <a:r>
              <a:rPr lang="en-US" altLang="zh-CN" sz="12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setOption</a:t>
            </a:r>
            <a:r>
              <a:rPr lang="zh-CN" altLang="en-US" sz="12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）</a:t>
            </a:r>
            <a:r>
              <a:rPr lang="en-US" altLang="zh-CN" sz="12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,</a:t>
            </a:r>
            <a:r>
              <a:rPr lang="zh-CN" altLang="en-US" sz="12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既可以用作初始化，也可以对图表进行动态更新，当接受到新的数据时只需重新设置对应</a:t>
            </a:r>
            <a:r>
              <a:rPr lang="en-US" altLang="zh-CN" sz="12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option</a:t>
            </a:r>
            <a:r>
              <a:rPr lang="zh-CN" altLang="en-US" sz="12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对象中的数据</a:t>
            </a:r>
            <a:r>
              <a:rPr lang="zh-CN" altLang="en-US" sz="12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即可。</a:t>
            </a:r>
            <a:endParaRPr lang="zh-CN" altLang="en-US" sz="12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lvl="1" indent="457200" fontAlgn="auto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12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en-US" altLang="zh-CN" sz="12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	</a:t>
            </a:r>
            <a:endParaRPr lang="en-US" altLang="zh-CN" sz="12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lvl="1" indent="457200" fontAlgn="auto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zh-CN" sz="12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    </a:t>
            </a:r>
            <a:r>
              <a:rPr lang="zh-CN" altLang="en-US" sz="12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myChart</a:t>
            </a:r>
            <a:r>
              <a:rPr lang="zh-CN" altLang="en-US" sz="12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.setOption(option, true);</a:t>
            </a:r>
            <a:endParaRPr lang="zh-CN" altLang="en-US" sz="12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lvl="1" indent="457200" fontAlgn="auto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12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myChart.setOption({</a:t>
            </a:r>
            <a:endParaRPr lang="zh-CN" altLang="en-US" sz="12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lvl="1" indent="457200" fontAlgn="auto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12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  xAxis: {</a:t>
            </a:r>
            <a:endParaRPr lang="zh-CN" altLang="en-US" sz="12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lvl="1" indent="457200" fontAlgn="auto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12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    data: data.categories</a:t>
            </a:r>
            <a:endParaRPr lang="zh-CN" altLang="en-US" sz="12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lvl="1" indent="457200" fontAlgn="auto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12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  },</a:t>
            </a:r>
            <a:endParaRPr lang="zh-CN" altLang="en-US" sz="12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lvl="1" indent="457200" fontAlgn="auto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12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  series: [</a:t>
            </a:r>
            <a:endParaRPr lang="zh-CN" altLang="en-US" sz="12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lvl="1" indent="457200" fontAlgn="auto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12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    {</a:t>
            </a:r>
            <a:endParaRPr lang="zh-CN" altLang="en-US" sz="12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lvl="1" indent="457200" fontAlgn="auto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12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      // 根据名字对应到相应的系列</a:t>
            </a:r>
            <a:endParaRPr lang="zh-CN" altLang="en-US" sz="12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lvl="1" indent="457200" fontAlgn="auto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12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      name: '销量',</a:t>
            </a:r>
            <a:endParaRPr lang="zh-CN" altLang="en-US" sz="12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lvl="1" indent="457200" fontAlgn="auto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12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      data: data.data</a:t>
            </a:r>
            <a:endParaRPr lang="zh-CN" altLang="en-US" sz="12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lvl="1" indent="457200" fontAlgn="auto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12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    }</a:t>
            </a:r>
            <a:endParaRPr lang="zh-CN" altLang="en-US" sz="12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lvl="1" indent="457200" fontAlgn="auto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12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  ]</a:t>
            </a:r>
            <a:endParaRPr lang="zh-CN" altLang="en-US" sz="12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lvl="1" indent="457200" fontAlgn="auto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12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});</a:t>
            </a:r>
            <a:endParaRPr lang="zh-CN" altLang="en-US" sz="12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lvl="2" indent="457200" fontAlgn="auto">
              <a:lnSpc>
                <a:spcPct val="150000"/>
              </a:lnSpc>
              <a:buFont typeface="Arial" panose="020B0604020202020204" pitchFamily="34" charset="0"/>
              <a:buNone/>
            </a:pPr>
            <a:endParaRPr lang="zh-CN" altLang="en-US" sz="12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lvl="2" indent="457200" fontAlgn="auto">
              <a:lnSpc>
                <a:spcPct val="150000"/>
              </a:lnSpc>
              <a:buFont typeface="Arial" panose="020B0604020202020204" pitchFamily="34" charset="0"/>
              <a:buNone/>
            </a:pPr>
            <a:endParaRPr lang="zh-CN" altLang="en-US" sz="12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lvl="1" indent="0" fontAlgn="auto">
              <a:lnSpc>
                <a:spcPct val="150000"/>
              </a:lnSpc>
              <a:buFont typeface="Arial" panose="020B0604020202020204" pitchFamily="34" charset="0"/>
              <a:buNone/>
            </a:pPr>
            <a:endParaRPr lang="zh-CN" altLang="en-US" sz="12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lvl="1" indent="0" fontAlgn="auto">
              <a:lnSpc>
                <a:spcPct val="150000"/>
              </a:lnSpc>
              <a:buFont typeface="Arial" panose="020B0604020202020204" pitchFamily="34" charset="0"/>
              <a:buNone/>
            </a:pPr>
            <a:endParaRPr lang="zh-CN" altLang="en-US" sz="12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lvl="1" indent="0" fontAlgn="auto">
              <a:lnSpc>
                <a:spcPct val="150000"/>
              </a:lnSpc>
              <a:buFont typeface="Arial" panose="020B0604020202020204" pitchFamily="34" charset="0"/>
              <a:buNone/>
            </a:pPr>
            <a:endParaRPr lang="zh-CN" altLang="en-US" sz="12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lvl="1" indent="0" fontAlgn="auto">
              <a:lnSpc>
                <a:spcPct val="150000"/>
              </a:lnSpc>
              <a:buFont typeface="Arial" panose="020B0604020202020204" pitchFamily="34" charset="0"/>
              <a:buNone/>
            </a:pPr>
            <a:endParaRPr lang="zh-CN" altLang="en-US" sz="12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lvl="1" indent="0" fontAlgn="auto">
              <a:lnSpc>
                <a:spcPct val="150000"/>
              </a:lnSpc>
              <a:buFont typeface="Arial" panose="020B0604020202020204" pitchFamily="34" charset="0"/>
              <a:buNone/>
            </a:pPr>
            <a:endParaRPr lang="zh-CN" altLang="en-US" sz="12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61355" y="1777365"/>
            <a:ext cx="5552278" cy="1800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1355" y="4156710"/>
            <a:ext cx="5482174" cy="1800000"/>
          </a:xfrm>
          <a:prstGeom prst="rect">
            <a:avLst/>
          </a:prstGeom>
        </p:spPr>
      </p:pic>
      <p:sp>
        <p:nvSpPr>
          <p:cNvPr id="5" name="下箭头 4"/>
          <p:cNvSpPr/>
          <p:nvPr/>
        </p:nvSpPr>
        <p:spPr>
          <a:xfrm>
            <a:off x="8410575" y="3723640"/>
            <a:ext cx="197485" cy="343535"/>
          </a:xfrm>
          <a:prstGeom prst="down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8646795" y="3752215"/>
            <a:ext cx="1224280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900"/>
              <a:t>接</a:t>
            </a:r>
            <a:r>
              <a:rPr lang="zh-CN" altLang="en-US" sz="900"/>
              <a:t>收数据</a:t>
            </a:r>
            <a:endParaRPr lang="zh-CN" altLang="en-US" sz="9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文本框 121"/>
          <p:cNvSpPr txBox="1"/>
          <p:nvPr/>
        </p:nvSpPr>
        <p:spPr>
          <a:xfrm>
            <a:off x="3601294" y="661223"/>
            <a:ext cx="21852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800" b="1" i="0" u="none" strike="noStrike" kern="1200" cap="none" spc="600" normalizeH="0" baseline="0" noProof="0" dirty="0">
                <a:ln>
                  <a:noFill/>
                </a:ln>
                <a:gradFill>
                  <a:gsLst>
                    <a:gs pos="0">
                      <a:schemeClr val="accent1">
                        <a:lumMod val="90000"/>
                        <a:lumOff val="10000"/>
                      </a:schemeClr>
                    </a:gs>
                    <a:gs pos="70000">
                      <a:schemeClr val="accent1"/>
                    </a:gs>
                  </a:gsLst>
                  <a:lin ang="16200000" scaled="1"/>
                </a:gradFill>
                <a:effectLst/>
                <a:uLnTx/>
                <a:uFillTx/>
                <a:latin typeface="+mn-ea"/>
                <a:cs typeface="+mn-cs"/>
              </a:rPr>
              <a:t>目录</a:t>
            </a:r>
            <a:endParaRPr kumimoji="0" lang="zh-CN" altLang="en-US" sz="4800" b="1" i="0" u="none" strike="noStrike" kern="1200" cap="none" spc="600" normalizeH="0" baseline="0" noProof="0" dirty="0">
              <a:ln>
                <a:noFill/>
              </a:ln>
              <a:gradFill>
                <a:gsLst>
                  <a:gs pos="0">
                    <a:schemeClr val="accent1">
                      <a:lumMod val="90000"/>
                      <a:lumOff val="10000"/>
                    </a:schemeClr>
                  </a:gs>
                  <a:gs pos="70000">
                    <a:schemeClr val="accent1"/>
                  </a:gs>
                </a:gsLst>
                <a:lin ang="16200000" scaled="1"/>
              </a:gra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23" name="文本框 122"/>
          <p:cNvSpPr txBox="1"/>
          <p:nvPr/>
        </p:nvSpPr>
        <p:spPr>
          <a:xfrm>
            <a:off x="5061418" y="996904"/>
            <a:ext cx="1925527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200" normalizeH="0" baseline="0" noProof="0" dirty="0">
                <a:ln>
                  <a:noFill/>
                </a:ln>
                <a:solidFill>
                  <a:schemeClr val="tx1">
                    <a:alpha val="15000"/>
                  </a:schemeClr>
                </a:solidFill>
                <a:uLnTx/>
                <a:uFillTx/>
                <a:latin typeface="+mn-ea"/>
                <a:cs typeface="+mn-cs"/>
              </a:rPr>
              <a:t>CONTENT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alpha val="15000"/>
                  </a:schemeClr>
                </a:solidFill>
                <a:uLnTx/>
                <a:uFillTx/>
                <a:latin typeface="+mn-ea"/>
                <a:cs typeface="+mn-cs"/>
              </a:rPr>
              <a:t>S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alpha val="15000"/>
                </a:schemeClr>
              </a:solidFill>
              <a:uLnTx/>
              <a:uFillTx/>
              <a:latin typeface="+mn-ea"/>
              <a:cs typeface="+mn-cs"/>
            </a:endParaRPr>
          </a:p>
        </p:txBody>
      </p:sp>
      <p:sp>
        <p:nvSpPr>
          <p:cNvPr id="8" name="圆角矩形 7"/>
          <p:cNvSpPr/>
          <p:nvPr>
            <p:custDataLst>
              <p:tags r:id="rId1"/>
            </p:custDataLst>
          </p:nvPr>
        </p:nvSpPr>
        <p:spPr>
          <a:xfrm>
            <a:off x="3601294" y="2000250"/>
            <a:ext cx="4522170" cy="693964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Introduction</a:t>
            </a:r>
            <a:endParaRPr lang="zh-CN" altLang="en-US" b="1" dirty="0"/>
          </a:p>
        </p:txBody>
      </p:sp>
      <p:sp>
        <p:nvSpPr>
          <p:cNvPr id="36" name="圆角矩形 35"/>
          <p:cNvSpPr/>
          <p:nvPr>
            <p:custDataLst>
              <p:tags r:id="rId2"/>
            </p:custDataLst>
          </p:nvPr>
        </p:nvSpPr>
        <p:spPr>
          <a:xfrm>
            <a:off x="3601293" y="2846533"/>
            <a:ext cx="4522170" cy="62635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b="1" dirty="0" err="1"/>
              <a:t>Echarts</a:t>
            </a:r>
            <a:r>
              <a:rPr lang="zh-CN" altLang="en-US" b="1" dirty="0"/>
              <a:t>的入门和概念</a:t>
            </a:r>
            <a:endParaRPr lang="zh-CN" altLang="en-US" b="1" dirty="0"/>
          </a:p>
        </p:txBody>
      </p:sp>
      <p:sp>
        <p:nvSpPr>
          <p:cNvPr id="2" name="圆角矩形 1"/>
          <p:cNvSpPr/>
          <p:nvPr>
            <p:custDataLst>
              <p:tags r:id="rId3"/>
            </p:custDataLst>
          </p:nvPr>
        </p:nvSpPr>
        <p:spPr>
          <a:xfrm>
            <a:off x="3045415" y="2162012"/>
            <a:ext cx="476323" cy="426204"/>
          </a:xfrm>
          <a:prstGeom prst="roundRect">
            <a:avLst/>
          </a:prstGeom>
          <a:gradFill>
            <a:gsLst>
              <a:gs pos="100000">
                <a:schemeClr val="accent1"/>
              </a:gs>
              <a:gs pos="0">
                <a:schemeClr val="accent1">
                  <a:lumMod val="95000"/>
                  <a:lumOff val="5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10" name="圆角矩形 9"/>
          <p:cNvSpPr/>
          <p:nvPr>
            <p:custDataLst>
              <p:tags r:id="rId4"/>
            </p:custDataLst>
          </p:nvPr>
        </p:nvSpPr>
        <p:spPr>
          <a:xfrm>
            <a:off x="3045415" y="2946609"/>
            <a:ext cx="476323" cy="426204"/>
          </a:xfrm>
          <a:prstGeom prst="roundRect">
            <a:avLst/>
          </a:prstGeom>
          <a:gradFill>
            <a:gsLst>
              <a:gs pos="100000">
                <a:schemeClr val="accent1"/>
              </a:gs>
              <a:gs pos="0">
                <a:schemeClr val="accent1">
                  <a:lumMod val="95000"/>
                  <a:lumOff val="5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9" name="圆角矩形 8"/>
          <p:cNvSpPr/>
          <p:nvPr>
            <p:custDataLst>
              <p:tags r:id="rId5"/>
            </p:custDataLst>
          </p:nvPr>
        </p:nvSpPr>
        <p:spPr>
          <a:xfrm>
            <a:off x="3601293" y="3643430"/>
            <a:ext cx="4522170" cy="62635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b="1" dirty="0" err="1"/>
              <a:t>Echarts</a:t>
            </a:r>
            <a:r>
              <a:rPr lang="zh-CN" altLang="en-US" b="1" dirty="0"/>
              <a:t>的应用</a:t>
            </a:r>
            <a:endParaRPr lang="zh-CN" altLang="en-US" b="1" dirty="0"/>
          </a:p>
        </p:txBody>
      </p:sp>
      <p:sp>
        <p:nvSpPr>
          <p:cNvPr id="11" name="圆角矩形 10"/>
          <p:cNvSpPr/>
          <p:nvPr>
            <p:custDataLst>
              <p:tags r:id="rId6"/>
            </p:custDataLst>
          </p:nvPr>
        </p:nvSpPr>
        <p:spPr>
          <a:xfrm>
            <a:off x="3045415" y="3743506"/>
            <a:ext cx="476323" cy="426204"/>
          </a:xfrm>
          <a:prstGeom prst="roundRect">
            <a:avLst/>
          </a:prstGeom>
          <a:gradFill>
            <a:gsLst>
              <a:gs pos="100000">
                <a:schemeClr val="accent1"/>
              </a:gs>
              <a:gs pos="0">
                <a:schemeClr val="accent1">
                  <a:lumMod val="95000"/>
                  <a:lumOff val="5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3" name="圆角矩形 8"/>
          <p:cNvSpPr/>
          <p:nvPr>
            <p:custDataLst>
              <p:tags r:id="rId7"/>
            </p:custDataLst>
          </p:nvPr>
        </p:nvSpPr>
        <p:spPr>
          <a:xfrm>
            <a:off x="3601293" y="4440327"/>
            <a:ext cx="4522170" cy="62635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案例实践</a:t>
            </a:r>
            <a:endParaRPr lang="zh-CN" altLang="en-US" b="1" dirty="0"/>
          </a:p>
        </p:txBody>
      </p:sp>
      <p:sp>
        <p:nvSpPr>
          <p:cNvPr id="4" name="圆角矩形 10"/>
          <p:cNvSpPr/>
          <p:nvPr>
            <p:custDataLst>
              <p:tags r:id="rId8"/>
            </p:custDataLst>
          </p:nvPr>
        </p:nvSpPr>
        <p:spPr>
          <a:xfrm>
            <a:off x="3045415" y="4540403"/>
            <a:ext cx="476323" cy="426204"/>
          </a:xfrm>
          <a:prstGeom prst="roundRect">
            <a:avLst/>
          </a:prstGeom>
          <a:gradFill>
            <a:gsLst>
              <a:gs pos="100000">
                <a:schemeClr val="accent1"/>
              </a:gs>
              <a:gs pos="0">
                <a:schemeClr val="accent1">
                  <a:lumMod val="95000"/>
                  <a:lumOff val="5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4</a:t>
            </a:r>
            <a:endParaRPr lang="zh-CN" altLang="en-US" dirty="0"/>
          </a:p>
        </p:txBody>
      </p:sp>
    </p:spTree>
    <p:custDataLst>
      <p:tags r:id="rId9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占位符 10"/>
          <p:cNvSpPr>
            <a:spLocks noGrp="1"/>
          </p:cNvSpPr>
          <p:nvPr>
            <p:ph type="body" sz="quarter" idx="10"/>
          </p:nvPr>
        </p:nvSpPr>
        <p:spPr>
          <a:xfrm>
            <a:off x="414337" y="290853"/>
            <a:ext cx="8289395" cy="420370"/>
          </a:xfrm>
        </p:spPr>
        <p:txBody>
          <a:bodyPr/>
          <a:lstStyle/>
          <a:p>
            <a:r>
              <a:rPr lang="zh-CN" altLang="en-US" sz="1800" dirty="0">
                <a:latin typeface="+mn-ea"/>
              </a:rPr>
              <a:t>交互</a:t>
            </a:r>
            <a:r>
              <a:rPr lang="zh-CN" altLang="en-US" sz="1800" dirty="0">
                <a:latin typeface="+mn-ea"/>
              </a:rPr>
              <a:t>设计</a:t>
            </a:r>
            <a:endParaRPr lang="zh-CN" altLang="en-US" sz="1800" dirty="0">
              <a:latin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44830" y="788035"/>
            <a:ext cx="11170285" cy="55245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171450" lvl="1" indent="-1714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图表内的交互</a:t>
            </a:r>
            <a:r>
              <a:rPr lang="zh-CN" altLang="en-US" sz="12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设计</a:t>
            </a:r>
            <a:endParaRPr lang="zh-CN" altLang="en-US" sz="12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lvl="1" indent="0" fontAlgn="auto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zh-CN" sz="12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echarts</a:t>
            </a:r>
            <a:r>
              <a:rPr lang="zh-CN" altLang="en-US" sz="12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提供</a:t>
            </a:r>
            <a:r>
              <a:rPr lang="en-US" altLang="zh-CN" sz="12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on</a:t>
            </a:r>
            <a:r>
              <a:rPr lang="zh-CN" altLang="en-US" sz="12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函数绑定各种事件以实现简单的</a:t>
            </a:r>
            <a:r>
              <a:rPr lang="zh-CN" altLang="en-US" sz="12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交互：</a:t>
            </a:r>
            <a:endParaRPr lang="zh-CN" altLang="en-US" sz="12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lvl="2" indent="0" fontAlgn="auto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12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myChart.on('click', function(params) {</a:t>
            </a:r>
            <a:endParaRPr lang="zh-CN" altLang="en-US" sz="12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lvl="2" indent="0" fontAlgn="auto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12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window.open('https://www.baidu.com/s?wd=' + encodeURIComponent(params.name));</a:t>
            </a:r>
            <a:endParaRPr lang="zh-CN" altLang="en-US" sz="12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lvl="2" indent="0" fontAlgn="auto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12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});</a:t>
            </a:r>
            <a:endParaRPr lang="zh-CN" altLang="en-US" sz="12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lvl="2" indent="0" fontAlgn="auto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12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同时还能够对option中的</a:t>
            </a:r>
            <a:r>
              <a:rPr lang="en-US" altLang="zh-CN" sz="12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grapic</a:t>
            </a:r>
            <a:r>
              <a:rPr lang="zh-CN" altLang="en-US" sz="12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属性配置来实现各种图表内的交互操作（拖拽、悬浮、点击</a:t>
            </a:r>
            <a:r>
              <a:rPr lang="zh-CN" altLang="en-US" sz="12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等）：</a:t>
            </a:r>
            <a:endParaRPr lang="zh-CN" altLang="en-US" sz="12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lvl="2" indent="0" fontAlgn="auto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12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graphic: echarts.util.map(data, function(dataItem, dataIndex) {</a:t>
            </a:r>
            <a:endParaRPr lang="zh-CN" altLang="en-US" sz="12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lvl="2" indent="0" fontAlgn="auto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12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  return {</a:t>
            </a:r>
            <a:endParaRPr lang="zh-CN" altLang="en-US" sz="12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lvl="2" indent="0" fontAlgn="auto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12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    </a:t>
            </a:r>
            <a:r>
              <a:rPr lang="en-US" altLang="zh-CN" sz="12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....</a:t>
            </a:r>
            <a:endParaRPr lang="zh-CN" altLang="en-US" sz="12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lvl="2" indent="0" fontAlgn="auto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12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    // 这个属性让圆点不可见（但是不影响他响应鼠标事件）。</a:t>
            </a:r>
            <a:endParaRPr lang="zh-CN" altLang="en-US" sz="12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lvl="2" indent="0" fontAlgn="auto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12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    invisible: true,</a:t>
            </a:r>
            <a:endParaRPr lang="zh-CN" altLang="en-US" sz="12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lvl="2" indent="0" fontAlgn="auto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12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    // 这个属性让圆点可以被拖拽。</a:t>
            </a:r>
            <a:endParaRPr lang="zh-CN" altLang="en-US" sz="12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lvl="2" indent="0" fontAlgn="auto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12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    draggable: true,</a:t>
            </a:r>
            <a:endParaRPr lang="zh-CN" altLang="en-US" sz="12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lvl="2" indent="0" fontAlgn="auto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12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    </a:t>
            </a:r>
            <a:r>
              <a:rPr lang="en-US" altLang="zh-CN" sz="12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...</a:t>
            </a:r>
            <a:endParaRPr lang="en-US" altLang="zh-CN" sz="12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457200" lvl="3" indent="0" fontAlgn="auto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zh-CN" sz="12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//</a:t>
            </a:r>
            <a:r>
              <a:rPr lang="zh-CN" altLang="en-US" sz="12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拖拽时触发的事件</a:t>
            </a:r>
            <a:r>
              <a:rPr lang="en-US" altLang="zh-CN" sz="12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,</a:t>
            </a:r>
            <a:r>
              <a:rPr lang="zh-CN" altLang="en-US" sz="12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根据拖拽后的数据对图表进行</a:t>
            </a:r>
            <a:r>
              <a:rPr lang="zh-CN" altLang="en-US" sz="12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动态刷新</a:t>
            </a:r>
            <a:endParaRPr lang="zh-CN" altLang="en-US" sz="12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457200" lvl="3" indent="0" fontAlgn="auto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12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ondrag: echarts.util.curry(onPointDragging, dataIndex)</a:t>
            </a:r>
            <a:endParaRPr lang="zh-CN" altLang="en-US" sz="12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lvl="2" indent="0" fontAlgn="auto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12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  };</a:t>
            </a:r>
            <a:endParaRPr lang="zh-CN" altLang="en-US" sz="12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lvl="2" indent="0" fontAlgn="auto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12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})</a:t>
            </a:r>
            <a:endParaRPr lang="zh-CN" altLang="en-US" sz="12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lvl="1" indent="0" fontAlgn="auto">
              <a:lnSpc>
                <a:spcPct val="150000"/>
              </a:lnSpc>
              <a:buFont typeface="Arial" panose="020B0604020202020204" pitchFamily="34" charset="0"/>
              <a:buNone/>
            </a:pPr>
            <a:endParaRPr lang="zh-CN" altLang="en-US" sz="12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lvl="1" indent="0" fontAlgn="auto">
              <a:lnSpc>
                <a:spcPct val="150000"/>
              </a:lnSpc>
              <a:buFont typeface="Arial" panose="020B0604020202020204" pitchFamily="34" charset="0"/>
              <a:buNone/>
            </a:pPr>
            <a:endParaRPr lang="zh-CN" altLang="en-US" sz="12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lvl="1" indent="0" fontAlgn="auto">
              <a:lnSpc>
                <a:spcPct val="150000"/>
              </a:lnSpc>
              <a:buFont typeface="Arial" panose="020B0604020202020204" pitchFamily="34" charset="0"/>
              <a:buNone/>
            </a:pPr>
            <a:endParaRPr lang="zh-CN" altLang="en-US" sz="12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lvl="1" indent="0" fontAlgn="auto">
              <a:lnSpc>
                <a:spcPct val="150000"/>
              </a:lnSpc>
              <a:buFont typeface="Arial" panose="020B0604020202020204" pitchFamily="34" charset="0"/>
              <a:buNone/>
            </a:pPr>
            <a:endParaRPr lang="zh-CN" altLang="en-US" sz="12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69660" y="2747010"/>
            <a:ext cx="5401310" cy="321500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占位符 10"/>
          <p:cNvSpPr>
            <a:spLocks noGrp="1"/>
          </p:cNvSpPr>
          <p:nvPr>
            <p:ph type="body" sz="quarter" idx="10"/>
          </p:nvPr>
        </p:nvSpPr>
        <p:spPr>
          <a:xfrm>
            <a:off x="414337" y="290853"/>
            <a:ext cx="8289395" cy="420370"/>
          </a:xfrm>
        </p:spPr>
        <p:txBody>
          <a:bodyPr/>
          <a:lstStyle/>
          <a:p>
            <a:r>
              <a:rPr lang="zh-CN" altLang="en-US" sz="1800" dirty="0">
                <a:latin typeface="+mn-ea"/>
              </a:rPr>
              <a:t>交互</a:t>
            </a:r>
            <a:r>
              <a:rPr lang="zh-CN" altLang="en-US" sz="1800" dirty="0">
                <a:latin typeface="+mn-ea"/>
              </a:rPr>
              <a:t>设计</a:t>
            </a:r>
            <a:endParaRPr lang="zh-CN" altLang="en-US" sz="1800" dirty="0">
              <a:latin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44830" y="788035"/>
            <a:ext cx="10767695" cy="55245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171450" lvl="1" indent="-1714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图表</a:t>
            </a:r>
            <a:r>
              <a:rPr lang="zh-CN" altLang="en-US" sz="12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间的交互</a:t>
            </a:r>
            <a:r>
              <a:rPr lang="zh-CN" altLang="en-US" sz="12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设计</a:t>
            </a:r>
            <a:endParaRPr lang="zh-CN" altLang="en-US" sz="12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lvl="1" indent="457200" fontAlgn="auto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12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在上述对图表的操作时能够触发对应的事件，在事件的参数中会携带有关交互对象的信息，这些信息可以传递给其他图表，实现图表间的交互（如在我们的职位分析中当选择地图区域时，条状图会动态显示该地区</a:t>
            </a:r>
            <a:r>
              <a:rPr lang="zh-CN" altLang="en-US" sz="12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职位数据）。</a:t>
            </a:r>
            <a:endParaRPr lang="zh-CN" altLang="en-US" sz="12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lvl="1" indent="0" fontAlgn="auto">
              <a:lnSpc>
                <a:spcPct val="150000"/>
              </a:lnSpc>
              <a:buFont typeface="Arial" panose="020B0604020202020204" pitchFamily="34" charset="0"/>
              <a:buNone/>
            </a:pPr>
            <a:endParaRPr lang="zh-CN" altLang="en-US" sz="12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0" lvl="1" indent="0" fontAlgn="auto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12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myChart.on('click', function(params)</a:t>
            </a:r>
            <a:r>
              <a:rPr lang="en-US" altLang="zh-CN" sz="12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=&gt; params =&gt; </a:t>
            </a:r>
            <a:r>
              <a:rPr lang="zh-CN" altLang="en-US" sz="12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提取信息</a:t>
            </a:r>
            <a:r>
              <a:rPr lang="en-US" altLang="zh-CN" sz="12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(</a:t>
            </a:r>
            <a:r>
              <a:rPr lang="zh-CN" altLang="en-US" sz="120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点击交互</a:t>
            </a:r>
            <a:r>
              <a:rPr lang="en-US" altLang="zh-CN" sz="12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)</a:t>
            </a:r>
            <a:endParaRPr lang="zh-CN" altLang="en-US" sz="12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0" lvl="1" indent="0" fontAlgn="auto">
              <a:lnSpc>
                <a:spcPct val="150000"/>
              </a:lnSpc>
              <a:buFont typeface="Arial" panose="020B0604020202020204" pitchFamily="34" charset="0"/>
              <a:buNone/>
            </a:pPr>
            <a:endParaRPr lang="zh-CN" altLang="en-US" sz="12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0" lvl="1" indent="0" fontAlgn="auto">
              <a:lnSpc>
                <a:spcPct val="150000"/>
              </a:lnSpc>
              <a:buFont typeface="Arial" panose="020B0604020202020204" pitchFamily="34" charset="0"/>
              <a:buNone/>
            </a:pPr>
            <a:endParaRPr lang="zh-CN" altLang="en-US" sz="12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0" lvl="1" indent="0" fontAlgn="auto">
              <a:lnSpc>
                <a:spcPct val="150000"/>
              </a:lnSpc>
              <a:buFont typeface="Arial" panose="020B0604020202020204" pitchFamily="34" charset="0"/>
              <a:buNone/>
            </a:pPr>
            <a:endParaRPr lang="zh-CN" altLang="en-US" sz="12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0" lvl="1" indent="0" fontAlgn="auto">
              <a:lnSpc>
                <a:spcPct val="150000"/>
              </a:lnSpc>
              <a:buFont typeface="Arial" panose="020B0604020202020204" pitchFamily="34" charset="0"/>
              <a:buNone/>
            </a:pPr>
            <a:endParaRPr lang="zh-CN" altLang="en-US" sz="12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0" lvl="1" indent="0" fontAlgn="auto">
              <a:lnSpc>
                <a:spcPct val="150000"/>
              </a:lnSpc>
              <a:buFont typeface="Arial" panose="020B0604020202020204" pitchFamily="34" charset="0"/>
              <a:buNone/>
            </a:pPr>
            <a:endParaRPr lang="zh-CN" altLang="en-US" sz="12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0" lvl="1" indent="0" fontAlgn="auto">
              <a:lnSpc>
                <a:spcPct val="150000"/>
              </a:lnSpc>
              <a:buFont typeface="Arial" panose="020B0604020202020204" pitchFamily="34" charset="0"/>
              <a:buNone/>
            </a:pPr>
            <a:endParaRPr lang="zh-CN" altLang="en-US" sz="12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0" lvl="1" indent="0" fontAlgn="auto">
              <a:lnSpc>
                <a:spcPct val="150000"/>
              </a:lnSpc>
              <a:buFont typeface="Arial" panose="020B0604020202020204" pitchFamily="34" charset="0"/>
              <a:buNone/>
            </a:pPr>
            <a:endParaRPr lang="zh-CN" altLang="en-US" sz="12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0" lvl="1" indent="0" fontAlgn="auto">
              <a:lnSpc>
                <a:spcPct val="150000"/>
              </a:lnSpc>
              <a:buFont typeface="Arial" panose="020B0604020202020204" pitchFamily="34" charset="0"/>
              <a:buNone/>
            </a:pPr>
            <a:endParaRPr lang="zh-CN" altLang="en-US" sz="12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0" lvl="1" indent="0" fontAlgn="auto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12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根据信息对数据进行处理</a:t>
            </a:r>
            <a:r>
              <a:rPr lang="en-US" altLang="zh-CN" sz="12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=&gt; data.filter(item =&gt; item.xxxx) </a:t>
            </a:r>
            <a:r>
              <a:rPr lang="zh-CN" altLang="en-US" sz="12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（</a:t>
            </a:r>
            <a:r>
              <a:rPr lang="zh-CN" altLang="en-US" sz="120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数据处理</a:t>
            </a:r>
            <a:r>
              <a:rPr lang="zh-CN" altLang="en-US" sz="12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）</a:t>
            </a:r>
            <a:endParaRPr lang="en-US" altLang="zh-CN" sz="12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0" lvl="1" indent="0" fontAlgn="auto">
              <a:lnSpc>
                <a:spcPct val="150000"/>
              </a:lnSpc>
              <a:buFont typeface="Arial" panose="020B0604020202020204" pitchFamily="34" charset="0"/>
              <a:buNone/>
            </a:pPr>
            <a:endParaRPr lang="en-US" altLang="zh-CN" sz="12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0" lvl="1" indent="0" fontAlgn="auto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12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更新其他图表</a:t>
            </a:r>
            <a:r>
              <a:rPr lang="en-US" altLang="zh-CN" sz="12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otherChart.setOption(xxxx) </a:t>
            </a:r>
            <a:r>
              <a:rPr lang="zh-CN" altLang="en-US" sz="12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（</a:t>
            </a:r>
            <a:r>
              <a:rPr lang="zh-CN" altLang="en-US" sz="120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动态刷新</a:t>
            </a:r>
            <a:r>
              <a:rPr lang="zh-CN" altLang="en-US" sz="12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）</a:t>
            </a:r>
            <a:endParaRPr lang="zh-CN" altLang="en-US" sz="12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0" lvl="1" indent="0" fontAlgn="auto">
              <a:lnSpc>
                <a:spcPct val="150000"/>
              </a:lnSpc>
              <a:buFont typeface="Arial" panose="020B0604020202020204" pitchFamily="34" charset="0"/>
              <a:buNone/>
            </a:pPr>
            <a:endParaRPr lang="zh-CN" altLang="en-US" sz="12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0" lvl="1" indent="0" fontAlgn="auto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120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于是针对给定的数据和需求，一个简单的可视化项目就能被实现。</a:t>
            </a:r>
            <a:endParaRPr lang="zh-CN" altLang="en-US" sz="120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0" lvl="1" indent="0" fontAlgn="auto">
              <a:lnSpc>
                <a:spcPct val="150000"/>
              </a:lnSpc>
              <a:buFont typeface="Arial" panose="020B0604020202020204" pitchFamily="34" charset="0"/>
              <a:buNone/>
            </a:pPr>
            <a:endParaRPr lang="zh-CN" altLang="en-US" sz="12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lvl="1" indent="0" fontAlgn="auto">
              <a:lnSpc>
                <a:spcPct val="150000"/>
              </a:lnSpc>
              <a:buFont typeface="Arial" panose="020B0604020202020204" pitchFamily="34" charset="0"/>
              <a:buNone/>
            </a:pPr>
            <a:endParaRPr lang="zh-CN" altLang="en-US" sz="12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lvl="1" indent="0" fontAlgn="auto">
              <a:lnSpc>
                <a:spcPct val="150000"/>
              </a:lnSpc>
              <a:buFont typeface="Arial" panose="020B0604020202020204" pitchFamily="34" charset="0"/>
              <a:buNone/>
            </a:pPr>
            <a:endParaRPr lang="zh-CN" altLang="en-US" sz="12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43190" y="1477645"/>
            <a:ext cx="3221990" cy="23304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rcRect l="3850" t="3243" r="2340" b="49241"/>
          <a:stretch>
            <a:fillRect/>
          </a:stretch>
        </p:blipFill>
        <p:spPr>
          <a:xfrm>
            <a:off x="8190865" y="4354830"/>
            <a:ext cx="2555875" cy="1983740"/>
          </a:xfrm>
          <a:prstGeom prst="rect">
            <a:avLst/>
          </a:prstGeom>
        </p:spPr>
      </p:pic>
      <p:sp>
        <p:nvSpPr>
          <p:cNvPr id="6" name="下箭头 5"/>
          <p:cNvSpPr/>
          <p:nvPr/>
        </p:nvSpPr>
        <p:spPr>
          <a:xfrm>
            <a:off x="9395460" y="3808095"/>
            <a:ext cx="146685" cy="276225"/>
          </a:xfrm>
          <a:prstGeom prst="down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920" y="2238375"/>
            <a:ext cx="4086225" cy="186372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占位符 10"/>
          <p:cNvSpPr>
            <a:spLocks noGrp="1"/>
          </p:cNvSpPr>
          <p:nvPr>
            <p:ph type="body" sz="quarter" idx="10"/>
          </p:nvPr>
        </p:nvSpPr>
        <p:spPr>
          <a:xfrm>
            <a:off x="414337" y="290853"/>
            <a:ext cx="8289395" cy="420370"/>
          </a:xfrm>
        </p:spPr>
        <p:txBody>
          <a:bodyPr/>
          <a:lstStyle/>
          <a:p>
            <a:r>
              <a:rPr lang="zh-CN" altLang="en-US" sz="1800" dirty="0">
                <a:latin typeface="+mn-ea"/>
              </a:rPr>
              <a:t>交互</a:t>
            </a:r>
            <a:r>
              <a:rPr lang="zh-CN" altLang="en-US" sz="1800" dirty="0">
                <a:latin typeface="+mn-ea"/>
              </a:rPr>
              <a:t>设计</a:t>
            </a:r>
            <a:endParaRPr lang="zh-CN" altLang="en-US" sz="1800" dirty="0">
              <a:latin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44830" y="788035"/>
            <a:ext cx="10767695" cy="55245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0" lvl="1" indent="0" fontAlgn="auto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12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交互</a:t>
            </a:r>
            <a:r>
              <a:rPr lang="zh-CN" altLang="en-US" sz="12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示例</a:t>
            </a:r>
            <a:endParaRPr lang="zh-CN" altLang="en-US" sz="12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628650" lvl="2" indent="-1714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给定数据</a:t>
            </a:r>
            <a:endParaRPr lang="zh-CN" altLang="en-US" sz="12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914400" lvl="3" indent="0" fontAlgn="auto">
              <a:lnSpc>
                <a:spcPct val="150000"/>
              </a:lnSpc>
              <a:buNone/>
            </a:pPr>
            <a:r>
              <a:rPr lang="zh-CN" altLang="en-US" sz="12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const data = [</a:t>
            </a:r>
            <a:endParaRPr lang="zh-CN" altLang="en-US" sz="12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lvl="1" indent="0" fontAlgn="auto">
              <a:lnSpc>
                <a:spcPct val="150000"/>
              </a:lnSpc>
              <a:buNone/>
            </a:pPr>
            <a:r>
              <a:rPr lang="zh-CN" altLang="en-US" sz="12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          { "name": "iPhone 13", "type": "电子产品", "sales": 150 },</a:t>
            </a:r>
            <a:endParaRPr lang="zh-CN" altLang="en-US" sz="12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lvl="1" indent="0" fontAlgn="auto">
              <a:lnSpc>
                <a:spcPct val="150000"/>
              </a:lnSpc>
              <a:buNone/>
            </a:pPr>
            <a:r>
              <a:rPr lang="zh-CN" altLang="en-US" sz="12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          { "name": "Samsung Galaxy S21", "type": "电子产品", "sales": 200 },</a:t>
            </a:r>
            <a:endParaRPr lang="zh-CN" altLang="en-US" sz="12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lvl="1" indent="0" fontAlgn="auto">
              <a:lnSpc>
                <a:spcPct val="150000"/>
              </a:lnSpc>
              <a:buNone/>
            </a:pPr>
            <a:r>
              <a:rPr lang="zh-CN" altLang="en-US" sz="12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          { "name": "MacBook Pro", "type": "电子产品", "sales": 130 }</a:t>
            </a:r>
            <a:r>
              <a:rPr lang="en-US" altLang="zh-CN" sz="12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,</a:t>
            </a:r>
            <a:endParaRPr lang="en-US" altLang="zh-CN" sz="12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lvl="2" indent="457200" fontAlgn="auto">
              <a:lnSpc>
                <a:spcPct val="150000"/>
              </a:lnSpc>
              <a:buNone/>
            </a:pPr>
            <a:r>
              <a:rPr lang="en-US" altLang="zh-CN" sz="12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...</a:t>
            </a:r>
            <a:endParaRPr lang="en-US" altLang="zh-CN" sz="12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lvl="2" indent="0" fontAlgn="auto">
              <a:lnSpc>
                <a:spcPct val="150000"/>
              </a:lnSpc>
              <a:buNone/>
            </a:pPr>
            <a:r>
              <a:rPr lang="en-US" altLang="zh-CN" sz="12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};</a:t>
            </a:r>
            <a:endParaRPr lang="en-US" altLang="zh-CN" sz="12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628650" lvl="3" indent="-1714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设计图表间</a:t>
            </a:r>
            <a:r>
              <a:rPr lang="zh-CN" altLang="en-US" sz="12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交互</a:t>
            </a:r>
            <a:endParaRPr lang="zh-CN" altLang="en-US" sz="12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914400" lvl="4" indent="0" fontAlgn="auto">
              <a:lnSpc>
                <a:spcPct val="150000"/>
              </a:lnSpc>
              <a:buNone/>
            </a:pPr>
            <a:endParaRPr lang="zh-CN" altLang="en-US" sz="12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lvl="1" indent="0" fontAlgn="auto">
              <a:lnSpc>
                <a:spcPct val="150000"/>
              </a:lnSpc>
              <a:buFont typeface="Arial" panose="020B0604020202020204" pitchFamily="34" charset="0"/>
              <a:buNone/>
            </a:pPr>
            <a:endParaRPr lang="zh-CN" altLang="en-US" sz="12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60295" y="3429000"/>
            <a:ext cx="2444750" cy="270446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1315" y="3623945"/>
            <a:ext cx="2287270" cy="2390775"/>
          </a:xfrm>
          <a:prstGeom prst="rect">
            <a:avLst/>
          </a:prstGeom>
        </p:spPr>
      </p:pic>
      <p:sp>
        <p:nvSpPr>
          <p:cNvPr id="9" name="右箭头 8"/>
          <p:cNvSpPr/>
          <p:nvPr/>
        </p:nvSpPr>
        <p:spPr>
          <a:xfrm>
            <a:off x="5219065" y="4836160"/>
            <a:ext cx="663575" cy="260350"/>
          </a:xfrm>
          <a:prstGeom prst="rightArrow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2" name="直接箭头连接符 11"/>
          <p:cNvCxnSpPr/>
          <p:nvPr/>
        </p:nvCxnSpPr>
        <p:spPr>
          <a:xfrm flipH="1" flipV="1">
            <a:off x="4019550" y="5535295"/>
            <a:ext cx="280670" cy="29273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4142740" y="5535295"/>
            <a:ext cx="104965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000"/>
              <a:t>点击</a:t>
            </a:r>
            <a:endParaRPr lang="zh-CN" altLang="en-US" sz="10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1558290" y="258445"/>
            <a:ext cx="85794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solidFill>
                  <a:schemeClr val="accent5"/>
                </a:solidFill>
                <a:uFillTx/>
              </a:rPr>
              <a:t>智慧</a:t>
            </a:r>
            <a:r>
              <a:rPr lang="en-US" altLang="zh-CN">
                <a:solidFill>
                  <a:schemeClr val="accent5"/>
                </a:solidFill>
                <a:uFillTx/>
              </a:rPr>
              <a:t> </a:t>
            </a:r>
            <a:r>
              <a:rPr lang="en-US" altLang="zh-CN">
                <a:solidFill>
                  <a:schemeClr val="accent5"/>
                </a:solidFill>
                <a:uFillTx/>
                <a:latin typeface="Times New Roman" panose="02020603050405020304" charset="0"/>
                <a:cs typeface="Times New Roman" panose="02020603050405020304" charset="0"/>
              </a:rPr>
              <a:t>Job</a:t>
            </a:r>
            <a:r>
              <a:rPr lang="en-US" altLang="zh-CN">
                <a:solidFill>
                  <a:schemeClr val="accent5"/>
                </a:solidFill>
                <a:uFillTx/>
              </a:rPr>
              <a:t> </a:t>
            </a:r>
            <a:r>
              <a:rPr lang="zh-CN" altLang="en-US">
                <a:solidFill>
                  <a:schemeClr val="accent5"/>
                </a:solidFill>
                <a:uFillTx/>
              </a:rPr>
              <a:t>可视化大屏</a:t>
            </a:r>
            <a:endParaRPr lang="zh-CN" altLang="en-US">
              <a:solidFill>
                <a:schemeClr val="accent5"/>
              </a:solidFill>
              <a:uFillTx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245" y="1130300"/>
            <a:ext cx="10050145" cy="51765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070610" y="746125"/>
            <a:ext cx="1005014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400" dirty="0">
                <a:sym typeface="+mn-ea"/>
              </a:rPr>
              <a:t>获取求职网站上的求职信息，来分析薪资情况，从多个维度寻找适合自己的工作</a:t>
            </a:r>
            <a:endParaRPr lang="zh-CN" altLang="en-US" sz="14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占位符 10"/>
          <p:cNvSpPr>
            <a:spLocks noGrp="1"/>
          </p:cNvSpPr>
          <p:nvPr>
            <p:ph type="body" sz="quarter" idx="10"/>
          </p:nvPr>
        </p:nvSpPr>
        <p:spPr>
          <a:xfrm>
            <a:off x="414337" y="290853"/>
            <a:ext cx="8289395" cy="420370"/>
          </a:xfrm>
        </p:spPr>
        <p:txBody>
          <a:bodyPr/>
          <a:lstStyle/>
          <a:p>
            <a:r>
              <a:rPr lang="zh-CN" altLang="en-US" sz="1800" dirty="0">
                <a:latin typeface="+mn-ea"/>
              </a:rPr>
              <a:t>比赛</a:t>
            </a:r>
            <a:r>
              <a:rPr lang="zh-CN" altLang="en-US" sz="1800" dirty="0">
                <a:latin typeface="+mn-ea"/>
              </a:rPr>
              <a:t>建议</a:t>
            </a:r>
            <a:endParaRPr lang="zh-CN" altLang="en-US" sz="1800" dirty="0">
              <a:latin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69290" y="914400"/>
            <a:ext cx="11068685" cy="53759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1.</a:t>
            </a:r>
            <a:r>
              <a:rPr lang="zh-CN" altLang="en-US"/>
              <a:t>数据的爬取及</a:t>
            </a:r>
            <a:r>
              <a:rPr lang="zh-CN" altLang="en-US"/>
              <a:t>处理</a:t>
            </a:r>
            <a:endParaRPr lang="zh-CN" altLang="en-US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/>
              <a:t>数据来源：</a:t>
            </a:r>
            <a:r>
              <a:rPr lang="en-US" altLang="zh-CN"/>
              <a:t>QQ</a:t>
            </a:r>
            <a:r>
              <a:rPr lang="zh-CN" altLang="en-US"/>
              <a:t>音乐、网易云</a:t>
            </a:r>
            <a:r>
              <a:rPr lang="en-US" altLang="zh-CN"/>
              <a:t>...</a:t>
            </a:r>
            <a:endParaRPr lang="zh-CN" altLang="en-US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/>
              <a:t>使用</a:t>
            </a:r>
            <a:r>
              <a:rPr lang="en-US" altLang="zh-CN"/>
              <a:t>requests</a:t>
            </a:r>
            <a:r>
              <a:rPr lang="zh-CN" altLang="en-US"/>
              <a:t>、</a:t>
            </a:r>
            <a:r>
              <a:rPr lang="en-US" altLang="zh-CN"/>
              <a:t>BeautifulSoup</a:t>
            </a:r>
            <a:r>
              <a:rPr lang="zh-CN" altLang="en-US"/>
              <a:t>、selenium</a:t>
            </a:r>
            <a:r>
              <a:rPr lang="zh-CN" altLang="en-US"/>
              <a:t>等库</a:t>
            </a:r>
            <a:endParaRPr lang="zh-CN" altLang="en-US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/>
              <a:t>数据清洗，并转换为</a:t>
            </a:r>
            <a:r>
              <a:rPr lang="en-US" altLang="zh-CN"/>
              <a:t>csv</a:t>
            </a:r>
            <a:r>
              <a:rPr lang="zh-CN" altLang="en-US"/>
              <a:t>、</a:t>
            </a:r>
            <a:r>
              <a:rPr lang="en-US" altLang="zh-CN"/>
              <a:t>json</a:t>
            </a:r>
            <a:r>
              <a:rPr lang="zh-CN" altLang="en-US"/>
              <a:t>等格式</a:t>
            </a:r>
            <a:r>
              <a:rPr lang="en-US" altLang="zh-CN"/>
              <a:t> </a:t>
            </a:r>
            <a:r>
              <a:rPr lang="zh-CN" altLang="en-US"/>
              <a:t>（</a:t>
            </a:r>
            <a:r>
              <a:rPr lang="en-US" altLang="zh-CN"/>
              <a:t>jieba,NLTK,VADER)</a:t>
            </a:r>
            <a:endParaRPr lang="en-US" altLang="zh-CN"/>
          </a:p>
          <a:p>
            <a:pPr marL="0" lvl="1" indent="0" fontAlgn="auto">
              <a:buFont typeface="Arial" panose="020B0604020202020204" pitchFamily="34" charset="0"/>
              <a:buNone/>
            </a:pPr>
            <a:endParaRPr lang="en-US" altLang="zh-CN"/>
          </a:p>
          <a:p>
            <a:pPr marL="0" lvl="1" indent="0" fontAlgn="auto">
              <a:buFont typeface="Arial" panose="020B0604020202020204" pitchFamily="34" charset="0"/>
              <a:buNone/>
            </a:pPr>
            <a:r>
              <a:rPr lang="en-US" altLang="zh-CN"/>
              <a:t>2.</a:t>
            </a:r>
            <a:r>
              <a:rPr lang="zh-CN" altLang="en-US"/>
              <a:t>明确需要可视分析</a:t>
            </a:r>
            <a:r>
              <a:rPr lang="zh-CN" altLang="en-US"/>
              <a:t>的问题</a:t>
            </a:r>
            <a:endParaRPr lang="zh-CN" altLang="en-US"/>
          </a:p>
          <a:p>
            <a:pPr marL="742950" lvl="2" indent="-285750" fontAlgn="auto">
              <a:buFont typeface="Arial" panose="020B0604020202020204" pitchFamily="34" charset="0"/>
              <a:buChar char="•"/>
            </a:pPr>
            <a:r>
              <a:rPr lang="zh-CN" altLang="en-US"/>
              <a:t>一切可视化的设计都是以更好的分析问题</a:t>
            </a:r>
            <a:r>
              <a:rPr lang="zh-CN" altLang="en-US"/>
              <a:t>为前提</a:t>
            </a:r>
            <a:endParaRPr lang="zh-CN" altLang="en-US"/>
          </a:p>
          <a:p>
            <a:pPr marL="742950" lvl="2" indent="-285750" fontAlgn="auto">
              <a:buFont typeface="Arial" panose="020B0604020202020204" pitchFamily="34" charset="0"/>
              <a:buChar char="•"/>
            </a:pPr>
            <a:r>
              <a:rPr lang="zh-CN" altLang="en-US"/>
              <a:t>歌词频次、</a:t>
            </a:r>
            <a:r>
              <a:rPr lang="zh-CN" altLang="en-US">
                <a:sym typeface="+mn-ea"/>
              </a:rPr>
              <a:t>歌词</a:t>
            </a:r>
            <a:r>
              <a:rPr lang="zh-CN" altLang="en-US"/>
              <a:t>情感、歌手</a:t>
            </a:r>
            <a:r>
              <a:rPr lang="en-US" altLang="zh-CN"/>
              <a:t>/</a:t>
            </a:r>
            <a:r>
              <a:rPr lang="zh-CN" altLang="en-US"/>
              <a:t>作词人风格偏好</a:t>
            </a:r>
            <a:r>
              <a:rPr lang="en-US" altLang="zh-CN"/>
              <a:t>...</a:t>
            </a:r>
            <a:endParaRPr lang="en-US" altLang="zh-CN"/>
          </a:p>
          <a:p>
            <a:pPr marL="742950" lvl="2" indent="-285750" fontAlgn="auto">
              <a:buFont typeface="Arial" panose="020B0604020202020204" pitchFamily="34" charset="0"/>
              <a:buChar char="•"/>
            </a:pPr>
            <a:endParaRPr lang="zh-CN" altLang="en-US"/>
          </a:p>
          <a:p>
            <a:pPr marL="0" lvl="1" indent="0" fontAlgn="auto">
              <a:buFont typeface="Arial" panose="020B0604020202020204" pitchFamily="34" charset="0"/>
              <a:buNone/>
            </a:pPr>
            <a:r>
              <a:rPr lang="en-US" altLang="zh-CN"/>
              <a:t>3.</a:t>
            </a:r>
            <a:r>
              <a:rPr lang="zh-CN" altLang="en-US"/>
              <a:t>数据</a:t>
            </a:r>
            <a:r>
              <a:rPr lang="zh-CN" altLang="en-US"/>
              <a:t>处理</a:t>
            </a:r>
            <a:endParaRPr lang="zh-CN" altLang="en-US"/>
          </a:p>
          <a:p>
            <a:pPr marL="742950" lvl="2" indent="-285750" fontAlgn="auto">
              <a:buFont typeface="Arial" panose="020B0604020202020204" pitchFamily="34" charset="0"/>
              <a:buChar char="•"/>
            </a:pPr>
            <a:r>
              <a:rPr lang="zh-CN" altLang="en-US"/>
              <a:t>根据需要解决的问题对数据进行合适的</a:t>
            </a:r>
            <a:r>
              <a:rPr lang="zh-CN" altLang="en-US"/>
              <a:t>处理</a:t>
            </a:r>
            <a:endParaRPr lang="zh-CN" altLang="en-US"/>
          </a:p>
          <a:p>
            <a:pPr marL="0" lvl="2" indent="0" fontAlgn="auto">
              <a:buFont typeface="Arial" panose="020B0604020202020204" pitchFamily="34" charset="0"/>
              <a:buNone/>
            </a:pPr>
            <a:endParaRPr lang="en-US" altLang="zh-CN"/>
          </a:p>
          <a:p>
            <a:pPr marL="0" lvl="2" indent="0" fontAlgn="auto">
              <a:buFont typeface="Arial" panose="020B0604020202020204" pitchFamily="34" charset="0"/>
              <a:buNone/>
            </a:pPr>
            <a:r>
              <a:rPr lang="en-US" altLang="zh-CN"/>
              <a:t>4.</a:t>
            </a:r>
            <a:r>
              <a:rPr lang="zh-CN" altLang="en-US"/>
              <a:t>设计图表和</a:t>
            </a:r>
            <a:r>
              <a:rPr lang="zh-CN" altLang="en-US"/>
              <a:t>交互</a:t>
            </a:r>
            <a:endParaRPr lang="zh-CN" altLang="en-US"/>
          </a:p>
          <a:p>
            <a:pPr marL="742950" lvl="3" indent="-285750" fontAlgn="auto">
              <a:buFont typeface="Arial" panose="020B0604020202020204" pitchFamily="34" charset="0"/>
              <a:buChar char="•"/>
            </a:pPr>
            <a:r>
              <a:rPr lang="zh-CN" altLang="en-US"/>
              <a:t>适当的图表，</a:t>
            </a:r>
            <a:r>
              <a:rPr lang="zh-CN" altLang="en-US"/>
              <a:t>合理且必要的</a:t>
            </a:r>
            <a:r>
              <a:rPr lang="zh-CN" altLang="en-US"/>
              <a:t>交互</a:t>
            </a:r>
            <a:endParaRPr lang="zh-CN" altLang="en-US"/>
          </a:p>
          <a:p>
            <a:pPr marL="0" lvl="3" indent="0" fontAlgn="auto">
              <a:buFont typeface="Arial" panose="020B0604020202020204" pitchFamily="34" charset="0"/>
              <a:buNone/>
            </a:pPr>
            <a:endParaRPr lang="en-US" altLang="zh-CN"/>
          </a:p>
          <a:p>
            <a:pPr marL="0" lvl="3" indent="0" fontAlgn="auto">
              <a:buFont typeface="Arial" panose="020B0604020202020204" pitchFamily="34" charset="0"/>
              <a:buNone/>
            </a:pPr>
            <a:r>
              <a:rPr lang="en-US" altLang="zh-CN"/>
              <a:t>5.</a:t>
            </a:r>
            <a:r>
              <a:rPr lang="zh-CN" altLang="en-US"/>
              <a:t>案例</a:t>
            </a:r>
            <a:r>
              <a:rPr lang="zh-CN" altLang="en-US"/>
              <a:t>分析</a:t>
            </a:r>
            <a:endParaRPr lang="zh-CN" altLang="en-US"/>
          </a:p>
          <a:p>
            <a:pPr marL="742950" lvl="4" indent="-285750" fontAlgn="auto">
              <a:buFont typeface="Arial" panose="020B0604020202020204" pitchFamily="34" charset="0"/>
              <a:buChar char="•"/>
            </a:pPr>
            <a:r>
              <a:rPr lang="zh-CN" altLang="en-US"/>
              <a:t>使用设计的系统</a:t>
            </a:r>
            <a:r>
              <a:rPr lang="zh-CN" altLang="en-US">
                <a:sym typeface="+mn-ea"/>
              </a:rPr>
              <a:t>结合实际案例开展可视化</a:t>
            </a:r>
            <a:r>
              <a:rPr lang="zh-CN" altLang="en-US"/>
              <a:t>分析</a:t>
            </a:r>
            <a:endParaRPr lang="zh-CN" altLang="en-US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60017" y="1271703"/>
            <a:ext cx="711559" cy="707255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8834042" y="1221472"/>
            <a:ext cx="1172948" cy="61504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R="0" lvl="0" algn="l" defTabSz="1219835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lang="en-US" altLang="zh-CN" sz="200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charset="-122"/>
                <a:ea typeface="微软雅黑" panose="020B0503020204020204" charset="-122"/>
                <a:cs typeface="华文黑体" pitchFamily="2" charset="-122"/>
              </a:rPr>
              <a:t>Python</a:t>
            </a:r>
            <a:endParaRPr lang="en-US" altLang="zh-CN" sz="200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charset="-122"/>
              <a:ea typeface="微软雅黑" panose="020B0503020204020204" charset="-122"/>
              <a:cs typeface="华文黑体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786880" y="3063240"/>
            <a:ext cx="5219065" cy="14046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“</a:t>
            </a:r>
            <a:r>
              <a:rPr lang="zh-CN" altLang="en-US"/>
              <a:t>青石板的老街上</a:t>
            </a:r>
            <a:r>
              <a:rPr lang="en-US" altLang="zh-CN"/>
              <a:t>”</a:t>
            </a:r>
            <a:endParaRPr lang="en-US" altLang="zh-CN"/>
          </a:p>
          <a:p>
            <a:r>
              <a:rPr lang="en-US" altLang="zh-CN"/>
              <a:t>“</a:t>
            </a:r>
            <a:r>
              <a:rPr lang="zh-CN" altLang="en-US"/>
              <a:t>青石板上的月光照进这山城</a:t>
            </a:r>
            <a:r>
              <a:rPr lang="en-US" altLang="zh-CN"/>
              <a:t>” =&gt; ‘</a:t>
            </a:r>
            <a:r>
              <a:rPr lang="zh-CN" altLang="en-US"/>
              <a:t>青石板</a:t>
            </a:r>
            <a:r>
              <a:rPr lang="en-US" altLang="zh-CN"/>
              <a:t>’</a:t>
            </a:r>
            <a:r>
              <a:rPr lang="zh-CN" altLang="en-US"/>
              <a:t>：</a:t>
            </a:r>
            <a:r>
              <a:rPr lang="en-US" altLang="zh-CN"/>
              <a:t>n</a:t>
            </a:r>
            <a:r>
              <a:rPr lang="zh-CN" altLang="en-US"/>
              <a:t>次</a:t>
            </a:r>
            <a:endParaRPr lang="en-US" altLang="zh-CN"/>
          </a:p>
          <a:p>
            <a:r>
              <a:rPr lang="en-US" altLang="zh-CN"/>
              <a:t> 	...</a:t>
            </a:r>
            <a:endParaRPr lang="en-US" altLang="zh-CN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1439291"/>
            <a:ext cx="12192000" cy="4966069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4105762" y="2568474"/>
            <a:ext cx="341632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000" b="1" spc="300" dirty="0">
                <a:solidFill>
                  <a:schemeClr val="bg1"/>
                </a:solidFill>
                <a:latin typeface="+mn-ea"/>
              </a:rPr>
              <a:t>感谢聆听</a:t>
            </a:r>
            <a:endParaRPr lang="zh-CN" altLang="en-US" sz="6000" b="1" spc="30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43" name="图片 42"/>
          <p:cNvPicPr>
            <a:picLocks noChangeAspect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l="37343" r="3498" b="7351"/>
          <a:stretch>
            <a:fillRect/>
          </a:stretch>
        </p:blipFill>
        <p:spPr>
          <a:xfrm>
            <a:off x="7593909" y="5145994"/>
            <a:ext cx="4598091" cy="1712007"/>
          </a:xfrm>
          <a:custGeom>
            <a:avLst/>
            <a:gdLst>
              <a:gd name="connsiteX0" fmla="*/ 3023448 w 4598091"/>
              <a:gd name="connsiteY0" fmla="*/ 0 h 1712007"/>
              <a:gd name="connsiteX1" fmla="*/ 4598091 w 4598091"/>
              <a:gd name="connsiteY1" fmla="*/ 0 h 1712007"/>
              <a:gd name="connsiteX2" fmla="*/ 4598091 w 4598091"/>
              <a:gd name="connsiteY2" fmla="*/ 1712007 h 1712007"/>
              <a:gd name="connsiteX3" fmla="*/ 0 w 4598091"/>
              <a:gd name="connsiteY3" fmla="*/ 1712007 h 1712007"/>
              <a:gd name="connsiteX4" fmla="*/ 0 w 4598091"/>
              <a:gd name="connsiteY4" fmla="*/ 658978 h 1712007"/>
              <a:gd name="connsiteX5" fmla="*/ 238211 w 4598091"/>
              <a:gd name="connsiteY5" fmla="*/ 663869 h 1712007"/>
              <a:gd name="connsiteX6" fmla="*/ 958235 w 4598091"/>
              <a:gd name="connsiteY6" fmla="*/ 628575 h 1712007"/>
              <a:gd name="connsiteX7" fmla="*/ 2727094 w 4598091"/>
              <a:gd name="connsiteY7" fmla="*/ 125226 h 1712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98091" h="1712007">
                <a:moveTo>
                  <a:pt x="3023448" y="0"/>
                </a:moveTo>
                <a:lnTo>
                  <a:pt x="4598091" y="0"/>
                </a:lnTo>
                <a:lnTo>
                  <a:pt x="4598091" y="1712007"/>
                </a:lnTo>
                <a:lnTo>
                  <a:pt x="0" y="1712007"/>
                </a:lnTo>
                <a:lnTo>
                  <a:pt x="0" y="658978"/>
                </a:lnTo>
                <a:lnTo>
                  <a:pt x="238211" y="663869"/>
                </a:lnTo>
                <a:cubicBezTo>
                  <a:pt x="488778" y="663963"/>
                  <a:pt x="730036" y="653253"/>
                  <a:pt x="958235" y="628575"/>
                </a:cubicBezTo>
                <a:cubicBezTo>
                  <a:pt x="1528732" y="566878"/>
                  <a:pt x="2135732" y="366583"/>
                  <a:pt x="2727094" y="125226"/>
                </a:cubicBezTo>
                <a:close/>
              </a:path>
            </a:pathLst>
          </a:custGeom>
        </p:spPr>
      </p:pic>
      <p:grpSp>
        <p:nvGrpSpPr>
          <p:cNvPr id="2" name="组合 1"/>
          <p:cNvGrpSpPr/>
          <p:nvPr/>
        </p:nvGrpSpPr>
        <p:grpSpPr>
          <a:xfrm>
            <a:off x="0" y="3429000"/>
            <a:ext cx="12192000" cy="3429000"/>
            <a:chOff x="0" y="4324537"/>
            <a:chExt cx="12192000" cy="2533463"/>
          </a:xfrm>
        </p:grpSpPr>
        <p:sp>
          <p:nvSpPr>
            <p:cNvPr id="42" name="任意多边形: 形状 41"/>
            <p:cNvSpPr/>
            <p:nvPr/>
          </p:nvSpPr>
          <p:spPr>
            <a:xfrm>
              <a:off x="0" y="4324537"/>
              <a:ext cx="12192000" cy="2533463"/>
            </a:xfrm>
            <a:custGeom>
              <a:avLst/>
              <a:gdLst>
                <a:gd name="connsiteX0" fmla="*/ 12192000 w 12192000"/>
                <a:gd name="connsiteY0" fmla="*/ 0 h 2533463"/>
                <a:gd name="connsiteX1" fmla="*/ 12192000 w 12192000"/>
                <a:gd name="connsiteY1" fmla="*/ 2533463 h 2533463"/>
                <a:gd name="connsiteX2" fmla="*/ 0 w 12192000"/>
                <a:gd name="connsiteY2" fmla="*/ 2533463 h 2533463"/>
                <a:gd name="connsiteX3" fmla="*/ 0 w 12192000"/>
                <a:gd name="connsiteY3" fmla="*/ 1270079 h 2533463"/>
                <a:gd name="connsiteX4" fmla="*/ 1451 w 12192000"/>
                <a:gd name="connsiteY4" fmla="*/ 1269668 h 2533463"/>
                <a:gd name="connsiteX5" fmla="*/ 2488228 w 12192000"/>
                <a:gd name="connsiteY5" fmla="*/ 868386 h 2533463"/>
                <a:gd name="connsiteX6" fmla="*/ 8552144 w 12192000"/>
                <a:gd name="connsiteY6" fmla="*/ 1337745 h 2533463"/>
                <a:gd name="connsiteX7" fmla="*/ 11996042 w 12192000"/>
                <a:gd name="connsiteY7" fmla="*/ 84681 h 2533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2533463">
                  <a:moveTo>
                    <a:pt x="12192000" y="0"/>
                  </a:moveTo>
                  <a:lnTo>
                    <a:pt x="12192000" y="2533463"/>
                  </a:lnTo>
                  <a:lnTo>
                    <a:pt x="0" y="2533463"/>
                  </a:lnTo>
                  <a:lnTo>
                    <a:pt x="0" y="1270079"/>
                  </a:lnTo>
                  <a:lnTo>
                    <a:pt x="1451" y="1269668"/>
                  </a:lnTo>
                  <a:cubicBezTo>
                    <a:pt x="645517" y="1091405"/>
                    <a:pt x="1502642" y="887011"/>
                    <a:pt x="2488228" y="868386"/>
                  </a:cubicBezTo>
                  <a:cubicBezTo>
                    <a:pt x="4065167" y="838585"/>
                    <a:pt x="6726553" y="1535174"/>
                    <a:pt x="8552144" y="1337745"/>
                  </a:cubicBezTo>
                  <a:cubicBezTo>
                    <a:pt x="9693138" y="1214352"/>
                    <a:pt x="10980141" y="536564"/>
                    <a:pt x="11996042" y="8468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latin typeface="+mn-ea"/>
              </a:endParaRPr>
            </a:p>
          </p:txBody>
        </p:sp>
        <p:sp>
          <p:nvSpPr>
            <p:cNvPr id="38" name="任意多边形: 形状 37"/>
            <p:cNvSpPr/>
            <p:nvPr/>
          </p:nvSpPr>
          <p:spPr>
            <a:xfrm>
              <a:off x="0" y="4436823"/>
              <a:ext cx="12192000" cy="2421177"/>
            </a:xfrm>
            <a:custGeom>
              <a:avLst/>
              <a:gdLst>
                <a:gd name="connsiteX0" fmla="*/ 12192000 w 12192000"/>
                <a:gd name="connsiteY0" fmla="*/ 0 h 2421177"/>
                <a:gd name="connsiteX1" fmla="*/ 12192000 w 12192000"/>
                <a:gd name="connsiteY1" fmla="*/ 2421177 h 2421177"/>
                <a:gd name="connsiteX2" fmla="*/ 0 w 12192000"/>
                <a:gd name="connsiteY2" fmla="*/ 2421177 h 2421177"/>
                <a:gd name="connsiteX3" fmla="*/ 0 w 12192000"/>
                <a:gd name="connsiteY3" fmla="*/ 1270079 h 2421177"/>
                <a:gd name="connsiteX4" fmla="*/ 1451 w 12192000"/>
                <a:gd name="connsiteY4" fmla="*/ 1269668 h 2421177"/>
                <a:gd name="connsiteX5" fmla="*/ 2488228 w 12192000"/>
                <a:gd name="connsiteY5" fmla="*/ 868386 h 2421177"/>
                <a:gd name="connsiteX6" fmla="*/ 8552144 w 12192000"/>
                <a:gd name="connsiteY6" fmla="*/ 1337745 h 2421177"/>
                <a:gd name="connsiteX7" fmla="*/ 11996042 w 12192000"/>
                <a:gd name="connsiteY7" fmla="*/ 84681 h 2421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2421177">
                  <a:moveTo>
                    <a:pt x="12192000" y="0"/>
                  </a:moveTo>
                  <a:lnTo>
                    <a:pt x="12192000" y="2421177"/>
                  </a:lnTo>
                  <a:lnTo>
                    <a:pt x="0" y="2421177"/>
                  </a:lnTo>
                  <a:lnTo>
                    <a:pt x="0" y="1270079"/>
                  </a:lnTo>
                  <a:lnTo>
                    <a:pt x="1451" y="1269668"/>
                  </a:lnTo>
                  <a:cubicBezTo>
                    <a:pt x="645517" y="1091405"/>
                    <a:pt x="1502642" y="887011"/>
                    <a:pt x="2488228" y="868386"/>
                  </a:cubicBezTo>
                  <a:cubicBezTo>
                    <a:pt x="4065167" y="838585"/>
                    <a:pt x="6726553" y="1535174"/>
                    <a:pt x="8552144" y="1337745"/>
                  </a:cubicBezTo>
                  <a:cubicBezTo>
                    <a:pt x="9693138" y="1214352"/>
                    <a:pt x="10980141" y="536564"/>
                    <a:pt x="11996042" y="8468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latin typeface="+mn-ea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0" y="-443730"/>
            <a:ext cx="12441369" cy="2687515"/>
            <a:chOff x="0" y="-358676"/>
            <a:chExt cx="12463906" cy="2296204"/>
          </a:xfrm>
        </p:grpSpPr>
        <p:sp>
          <p:nvSpPr>
            <p:cNvPr id="7" name="任意多边形: 形状 6"/>
            <p:cNvSpPr/>
            <p:nvPr/>
          </p:nvSpPr>
          <p:spPr>
            <a:xfrm>
              <a:off x="0" y="0"/>
              <a:ext cx="12192000" cy="1832549"/>
            </a:xfrm>
            <a:custGeom>
              <a:avLst/>
              <a:gdLst>
                <a:gd name="connsiteX0" fmla="*/ 0 w 12192000"/>
                <a:gd name="connsiteY0" fmla="*/ 0 h 2585280"/>
                <a:gd name="connsiteX1" fmla="*/ 12192000 w 12192000"/>
                <a:gd name="connsiteY1" fmla="*/ 0 h 2585280"/>
                <a:gd name="connsiteX2" fmla="*/ 12192000 w 12192000"/>
                <a:gd name="connsiteY2" fmla="*/ 2585280 h 2585280"/>
                <a:gd name="connsiteX3" fmla="*/ 0 w 12192000"/>
                <a:gd name="connsiteY3" fmla="*/ 2585280 h 2585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92000" h="2585280">
                  <a:moveTo>
                    <a:pt x="0" y="0"/>
                  </a:moveTo>
                  <a:lnTo>
                    <a:pt x="12192000" y="0"/>
                  </a:lnTo>
                  <a:lnTo>
                    <a:pt x="12192000" y="2585280"/>
                  </a:lnTo>
                  <a:lnTo>
                    <a:pt x="0" y="2585280"/>
                  </a:lnTo>
                  <a:close/>
                </a:path>
              </a:pathLst>
            </a:custGeom>
            <a:gradFill>
              <a:gsLst>
                <a:gs pos="0">
                  <a:srgbClr val="216CA6"/>
                </a:gs>
                <a:gs pos="68000">
                  <a:srgbClr val="216CA6"/>
                </a:gs>
                <a:gs pos="100000">
                  <a:srgbClr val="216CA6">
                    <a:alpha val="0"/>
                  </a:srgbClr>
                </a:gs>
              </a:gsLst>
              <a:lin ang="5400000" scaled="1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latin typeface="+mn-ea"/>
              </a:endParaRPr>
            </a:p>
          </p:txBody>
        </p:sp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9481" y="384722"/>
              <a:ext cx="2101852" cy="618740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8966732" y="407179"/>
              <a:ext cx="3497174" cy="1530349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7001458" y="-358676"/>
              <a:ext cx="2753689" cy="1797434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 rotWithShape="1"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5048186" y="365813"/>
              <a:ext cx="1552536" cy="679383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 rotWithShape="1"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9768"/>
            <a:stretch>
              <a:fillRect/>
            </a:stretch>
          </p:blipFill>
          <p:spPr>
            <a:xfrm>
              <a:off x="2611333" y="925545"/>
              <a:ext cx="1552536" cy="36280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文本框 121"/>
          <p:cNvSpPr txBox="1"/>
          <p:nvPr/>
        </p:nvSpPr>
        <p:spPr>
          <a:xfrm>
            <a:off x="1237781" y="2513717"/>
            <a:ext cx="21740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4000" b="1" spc="600" dirty="0">
                <a:gradFill>
                  <a:gsLst>
                    <a:gs pos="0">
                      <a:schemeClr val="accent1">
                        <a:lumMod val="90000"/>
                        <a:lumOff val="10000"/>
                      </a:schemeClr>
                    </a:gs>
                    <a:gs pos="70000">
                      <a:schemeClr val="accent1"/>
                    </a:gs>
                  </a:gsLst>
                  <a:lin ang="16200000" scaled="1"/>
                </a:gradFill>
                <a:latin typeface="+mn-ea"/>
              </a:rPr>
              <a:t>Part 4 </a:t>
            </a:r>
            <a:endParaRPr kumimoji="0" lang="zh-CN" altLang="en-US" sz="4000" b="1" i="0" u="none" strike="noStrike" kern="1200" cap="none" spc="600" normalizeH="0" baseline="0" noProof="0" dirty="0">
              <a:ln>
                <a:noFill/>
              </a:ln>
              <a:gradFill>
                <a:gsLst>
                  <a:gs pos="0">
                    <a:schemeClr val="accent1">
                      <a:lumMod val="90000"/>
                      <a:lumOff val="10000"/>
                    </a:schemeClr>
                  </a:gs>
                  <a:gs pos="70000">
                    <a:schemeClr val="accent1"/>
                  </a:gs>
                </a:gsLst>
                <a:lin ang="16200000" scaled="1"/>
              </a:gra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4042722" y="2557532"/>
            <a:ext cx="6573328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4000" b="1" spc="600" noProof="0" dirty="0">
                <a:gradFill>
                  <a:gsLst>
                    <a:gs pos="0">
                      <a:schemeClr val="accent1">
                        <a:lumMod val="90000"/>
                        <a:lumOff val="10000"/>
                      </a:schemeClr>
                    </a:gs>
                    <a:gs pos="70000">
                      <a:schemeClr val="accent1"/>
                    </a:gs>
                  </a:gsLst>
                  <a:lin ang="16200000" scaled="1"/>
                </a:gradFill>
                <a:latin typeface="+mn-ea"/>
              </a:rPr>
              <a:t>基于</a:t>
            </a:r>
            <a:r>
              <a:rPr lang="en-US" altLang="zh-CN" sz="4000" b="1" spc="600" noProof="0" dirty="0" err="1">
                <a:gradFill>
                  <a:gsLst>
                    <a:gs pos="0">
                      <a:schemeClr val="accent1">
                        <a:lumMod val="90000"/>
                        <a:lumOff val="10000"/>
                      </a:schemeClr>
                    </a:gs>
                    <a:gs pos="70000">
                      <a:schemeClr val="accent1"/>
                    </a:gs>
                  </a:gsLst>
                  <a:lin ang="16200000" scaled="1"/>
                </a:gradFill>
                <a:latin typeface="+mn-ea"/>
              </a:rPr>
              <a:t>Echarts</a:t>
            </a:r>
            <a:r>
              <a:rPr lang="zh-CN" altLang="en-US" sz="4000" b="1" spc="600" noProof="0" dirty="0">
                <a:gradFill>
                  <a:gsLst>
                    <a:gs pos="0">
                      <a:schemeClr val="accent1">
                        <a:lumMod val="90000"/>
                        <a:lumOff val="10000"/>
                      </a:schemeClr>
                    </a:gs>
                    <a:gs pos="70000">
                      <a:schemeClr val="accent1"/>
                    </a:gs>
                  </a:gsLst>
                  <a:lin ang="16200000" scaled="1"/>
                </a:gradFill>
                <a:latin typeface="+mn-ea"/>
              </a:rPr>
              <a:t>的案例实践</a:t>
            </a:r>
            <a:endParaRPr kumimoji="0" lang="zh-CN" altLang="en-US" sz="4000" b="1" i="0" u="none" strike="noStrike" kern="1200" cap="none" spc="600" normalizeH="0" baseline="0" noProof="0" dirty="0">
              <a:ln>
                <a:noFill/>
              </a:ln>
              <a:gradFill>
                <a:gsLst>
                  <a:gs pos="0">
                    <a:schemeClr val="accent1">
                      <a:lumMod val="90000"/>
                      <a:lumOff val="10000"/>
                    </a:schemeClr>
                  </a:gs>
                  <a:gs pos="70000">
                    <a:schemeClr val="accent1"/>
                  </a:gs>
                </a:gsLst>
                <a:lin ang="16200000" scaled="1"/>
              </a:gradFill>
              <a:effectLst/>
              <a:uLnTx/>
              <a:uFillTx/>
              <a:latin typeface="+mn-ea"/>
              <a:cs typeface="+mn-cs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框 2"/>
          <p:cNvSpPr txBox="1"/>
          <p:nvPr/>
        </p:nvSpPr>
        <p:spPr>
          <a:xfrm>
            <a:off x="668020" y="692785"/>
            <a:ext cx="10145395" cy="18961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fontAlgn="auto">
              <a:lnSpc>
                <a:spcPct val="150000"/>
              </a:lnSpc>
            </a:pPr>
            <a:r>
              <a:rPr lang="zh-CN" altLang="en-US" sz="2000" b="1" dirty="0">
                <a:solidFill>
                  <a:schemeClr val="accent1"/>
                </a:solidFill>
              </a:rPr>
              <a:t>目标：</a:t>
            </a:r>
            <a:endParaRPr lang="en-US" altLang="zh-CN" sz="2000" b="1" dirty="0">
              <a:solidFill>
                <a:schemeClr val="accent1"/>
              </a:solidFill>
            </a:endParaRPr>
          </a:p>
          <a:p>
            <a:pPr marL="285750" indent="-285750" fontAlgn="auto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dirty="0"/>
              <a:t>针对具体的可视分析需求选择合适的</a:t>
            </a:r>
            <a:r>
              <a:rPr lang="en-US" altLang="zh-CN" dirty="0"/>
              <a:t>Echarts</a:t>
            </a:r>
            <a:r>
              <a:rPr lang="zh-CN" altLang="en-US" dirty="0"/>
              <a:t>图表进行数据</a:t>
            </a:r>
            <a:r>
              <a:rPr lang="zh-CN" altLang="en-US" dirty="0"/>
              <a:t>展示</a:t>
            </a:r>
            <a:endParaRPr lang="zh-CN" altLang="en-US" dirty="0"/>
          </a:p>
          <a:p>
            <a:pPr marL="285750" indent="-285750" fontAlgn="auto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dirty="0"/>
              <a:t>掌握可视化分析设计的整体流程</a:t>
            </a:r>
            <a:endParaRPr lang="zh-CN" altLang="en-US" dirty="0"/>
          </a:p>
          <a:p>
            <a:pPr marL="285750" indent="-285750" fontAlgn="auto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dirty="0">
                <a:sym typeface="+mn-ea"/>
              </a:rPr>
              <a:t>综合应用</a:t>
            </a:r>
            <a:r>
              <a:rPr lang="en-US" altLang="zh-CN" dirty="0">
                <a:sym typeface="+mn-ea"/>
              </a:rPr>
              <a:t>Echarts</a:t>
            </a:r>
            <a:r>
              <a:rPr lang="zh-CN" altLang="en-US" dirty="0">
                <a:sym typeface="+mn-ea"/>
              </a:rPr>
              <a:t>的多种图表实现可视化大屏展示</a:t>
            </a:r>
            <a:endParaRPr lang="zh-CN" altLang="en-US" dirty="0"/>
          </a:p>
          <a:p>
            <a:pPr marL="285750" indent="-285750" fontAlgn="auto">
              <a:lnSpc>
                <a:spcPct val="150000"/>
              </a:lnSpc>
              <a:buFont typeface="Wingdings" panose="05000000000000000000" pitchFamily="2" charset="2"/>
              <a:buChar char="l"/>
            </a:pPr>
            <a:endParaRPr lang="zh-CN" altLang="en-US" dirty="0"/>
          </a:p>
          <a:p>
            <a:pPr marL="285750" indent="-285750" fontAlgn="auto">
              <a:lnSpc>
                <a:spcPct val="150000"/>
              </a:lnSpc>
              <a:buFont typeface="Wingdings" panose="05000000000000000000" pitchFamily="2" charset="2"/>
              <a:buChar char="l"/>
            </a:pPr>
            <a:endParaRPr lang="zh-CN" alt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占位符 10"/>
          <p:cNvSpPr>
            <a:spLocks noGrp="1"/>
          </p:cNvSpPr>
          <p:nvPr>
            <p:ph type="body" sz="quarter" idx="10"/>
          </p:nvPr>
        </p:nvSpPr>
        <p:spPr>
          <a:xfrm>
            <a:off x="319722" y="317523"/>
            <a:ext cx="8289395" cy="420370"/>
          </a:xfrm>
        </p:spPr>
        <p:txBody>
          <a:bodyPr/>
          <a:lstStyle/>
          <a:p>
            <a:r>
              <a:rPr lang="zh-CN" altLang="en-US" sz="1800" dirty="0">
                <a:latin typeface="+mn-ea"/>
              </a:rPr>
              <a:t>可视化分析设计</a:t>
            </a:r>
            <a:endParaRPr lang="zh-CN" altLang="en-US" sz="1800" dirty="0">
              <a:latin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-130175" y="895985"/>
            <a:ext cx="9938385" cy="25330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457200" algn="just" fontAlgn="auto">
              <a:lnSpc>
                <a:spcPct val="150000"/>
              </a:lnSpc>
            </a:pPr>
            <a:r>
              <a:rPr lang="zh-CN" altLang="en-US" sz="1200">
                <a:latin typeface="宋体" panose="02010600030101010101" pitchFamily="2" charset="-122"/>
                <a:ea typeface="宋体" panose="02010600030101010101" pitchFamily="2" charset="-122"/>
              </a:rPr>
              <a:t>可视化分析设计是一种将数据转化为图表的过程，以便于人们更好地理解和分析数据。它通常包括以下几个步骤：</a:t>
            </a:r>
            <a:endParaRPr lang="zh-CN" altLang="en-US" sz="12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457200" lvl="1" indent="457200" algn="just" fontAlgn="auto">
              <a:lnSpc>
                <a:spcPct val="150000"/>
              </a:lnSpc>
            </a:pPr>
            <a:r>
              <a:rPr lang="zh-CN" altLang="en-US" sz="1200">
                <a:latin typeface="宋体" panose="02010600030101010101" pitchFamily="2" charset="-122"/>
                <a:ea typeface="宋体" panose="02010600030101010101" pitchFamily="2" charset="-122"/>
              </a:rPr>
              <a:t>数据收集：首先，需要收集相关的数据。这些数据可以是数字、文本、图像或其他形式。</a:t>
            </a:r>
            <a:endParaRPr lang="zh-CN" altLang="en-US" sz="12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457200" lvl="1" indent="457200" algn="just" fontAlgn="auto">
              <a:lnSpc>
                <a:spcPct val="150000"/>
              </a:lnSpc>
            </a:pPr>
            <a:r>
              <a:rPr lang="zh-CN" altLang="en-US" sz="1200">
                <a:latin typeface="宋体" panose="02010600030101010101" pitchFamily="2" charset="-122"/>
                <a:ea typeface="宋体" panose="02010600030101010101" pitchFamily="2" charset="-122"/>
              </a:rPr>
              <a:t>数据清洗：在收集到数据后，需要对数据进行清洗，去除无效或错误的数据，以便于后续的分析。</a:t>
            </a:r>
            <a:endParaRPr lang="zh-CN" altLang="en-US" sz="12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457200" lvl="1" indent="457200" algn="just" fontAlgn="auto">
              <a:lnSpc>
                <a:spcPct val="150000"/>
              </a:lnSpc>
            </a:pPr>
            <a:r>
              <a:rPr lang="zh-CN" altLang="en-US" sz="1200">
                <a:latin typeface="宋体" panose="02010600030101010101" pitchFamily="2" charset="-122"/>
                <a:ea typeface="宋体" panose="02010600030101010101" pitchFamily="2" charset="-122"/>
              </a:rPr>
              <a:t>数据分析：对清洗后的数据进行统计分析，找出数据中的规律和趋势。</a:t>
            </a:r>
            <a:endParaRPr lang="zh-CN" altLang="en-US" sz="12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457200" lvl="1" indent="457200" algn="just" fontAlgn="auto">
              <a:lnSpc>
                <a:spcPct val="150000"/>
              </a:lnSpc>
            </a:pPr>
            <a:r>
              <a:rPr lang="zh-CN" altLang="en-US" sz="1200">
                <a:latin typeface="宋体" panose="02010600030101010101" pitchFamily="2" charset="-122"/>
                <a:ea typeface="宋体" panose="02010600030101010101" pitchFamily="2" charset="-122"/>
              </a:rPr>
              <a:t>可视化设计：根据分析结果，选择合适的可视化方式，如柱状图、折线图、饼图等，将数据转化为图表。</a:t>
            </a:r>
            <a:endParaRPr lang="zh-CN" altLang="en-US" sz="12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457200" lvl="1" indent="457200" algn="just" fontAlgn="auto">
              <a:lnSpc>
                <a:spcPct val="150000"/>
              </a:lnSpc>
            </a:pPr>
            <a:r>
              <a:rPr lang="zh-CN" altLang="en-US" sz="1200">
                <a:latin typeface="宋体" panose="02010600030101010101" pitchFamily="2" charset="-122"/>
                <a:ea typeface="宋体" panose="02010600030101010101" pitchFamily="2" charset="-122"/>
              </a:rPr>
              <a:t>可视化展示：将设计好的可视化图形或图像展示给用户，以便于用户更好地理解和分析数据。</a:t>
            </a:r>
            <a:endParaRPr lang="zh-CN" altLang="en-US" sz="12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457200" lvl="1" indent="457200" algn="just" fontAlgn="auto">
              <a:lnSpc>
                <a:spcPct val="150000"/>
              </a:lnSpc>
            </a:pPr>
            <a:r>
              <a:rPr lang="zh-CN" altLang="en-US" sz="1200">
                <a:latin typeface="宋体" panose="02010600030101010101" pitchFamily="2" charset="-122"/>
                <a:ea typeface="宋体" panose="02010600030101010101" pitchFamily="2" charset="-122"/>
              </a:rPr>
              <a:t>通过可视化分析设计可以帮助人们更好地理解数据，发现数据中的规律和趋势。</a:t>
            </a:r>
            <a:endParaRPr lang="zh-CN" altLang="en-US" sz="12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543685" y="4197350"/>
            <a:ext cx="1826260" cy="625475"/>
          </a:xfrm>
          <a:prstGeom prst="rect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r>
              <a:rPr lang="zh-CN" altLang="en-US"/>
              <a:t>数据预处理</a:t>
            </a:r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4667885" y="4197350"/>
            <a:ext cx="2190750" cy="624840"/>
          </a:xfrm>
          <a:prstGeom prst="rect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r>
              <a:rPr lang="zh-CN" altLang="en-US"/>
              <a:t>选择合适的图表</a:t>
            </a:r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084820" y="4197985"/>
            <a:ext cx="2226310" cy="624840"/>
          </a:xfrm>
          <a:prstGeom prst="rect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r>
              <a:rPr lang="zh-CN" altLang="en-US"/>
              <a:t>交互式探索</a:t>
            </a:r>
            <a:endParaRPr lang="zh-CN" altLang="en-US"/>
          </a:p>
        </p:txBody>
      </p:sp>
      <p:cxnSp>
        <p:nvCxnSpPr>
          <p:cNvPr id="10" name="直接连接符 9"/>
          <p:cNvCxnSpPr>
            <a:stCxn id="6" idx="3"/>
            <a:endCxn id="8" idx="1"/>
          </p:cNvCxnSpPr>
          <p:nvPr/>
        </p:nvCxnSpPr>
        <p:spPr>
          <a:xfrm flipV="1">
            <a:off x="3369945" y="4509770"/>
            <a:ext cx="1297940" cy="635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2" name="直接连接符 11"/>
          <p:cNvCxnSpPr>
            <a:stCxn id="8" idx="3"/>
            <a:endCxn id="9" idx="1"/>
          </p:cNvCxnSpPr>
          <p:nvPr/>
        </p:nvCxnSpPr>
        <p:spPr>
          <a:xfrm>
            <a:off x="6858635" y="4509770"/>
            <a:ext cx="1226185" cy="635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占位符 10"/>
          <p:cNvSpPr>
            <a:spLocks noGrp="1"/>
          </p:cNvSpPr>
          <p:nvPr>
            <p:ph type="body" sz="quarter" idx="10"/>
          </p:nvPr>
        </p:nvSpPr>
        <p:spPr>
          <a:xfrm>
            <a:off x="414337" y="290853"/>
            <a:ext cx="8289395" cy="420370"/>
          </a:xfrm>
        </p:spPr>
        <p:txBody>
          <a:bodyPr/>
          <a:lstStyle/>
          <a:p>
            <a:r>
              <a:rPr lang="zh-CN" altLang="en-US" sz="1800" dirty="0">
                <a:latin typeface="+mn-ea"/>
              </a:rPr>
              <a:t>数据的</a:t>
            </a:r>
            <a:r>
              <a:rPr lang="zh-CN" altLang="en-US" sz="1800" dirty="0">
                <a:latin typeface="+mn-ea"/>
              </a:rPr>
              <a:t>收集</a:t>
            </a:r>
            <a:endParaRPr lang="zh-CN" altLang="en-US" sz="1800" dirty="0">
              <a:latin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0" y="652780"/>
            <a:ext cx="9508490" cy="25393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457200" fontAlgn="auto">
              <a:lnSpc>
                <a:spcPct val="150000"/>
              </a:lnSpc>
            </a:pP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数据集来源：本数据集来源于智联上爬取的招聘信息，原始数据集共有3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316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条, 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8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个特征，各特征具体含义如下：</a:t>
            </a:r>
            <a:endParaRPr lang="zh-CN" altLang="en-US" sz="12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457200" fontAlgn="auto">
              <a:lnSpc>
                <a:spcPct val="150000"/>
              </a:lnSpc>
            </a:pPr>
            <a:r>
              <a:rPr lang="en-US" altLang="zh-CN" sz="12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company:</a:t>
            </a:r>
            <a:r>
              <a:rPr lang="en-US" altLang="zh-CN" sz="12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zh-CN" altLang="en-US" sz="12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公司名称</a:t>
            </a:r>
            <a:endParaRPr lang="zh-CN" altLang="en-US" sz="1200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457200" fontAlgn="auto">
              <a:lnSpc>
                <a:spcPct val="150000"/>
              </a:lnSpc>
            </a:pPr>
            <a:r>
              <a:rPr lang="en-US" altLang="zh-CN" sz="12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name</a:t>
            </a:r>
            <a:r>
              <a:rPr lang="zh-CN" altLang="en-US" sz="12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:</a:t>
            </a:r>
            <a:r>
              <a:rPr lang="en-US" altLang="zh-CN" sz="12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zh-CN" altLang="en-US" sz="12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职位名称</a:t>
            </a:r>
            <a:endParaRPr lang="zh-CN" altLang="en-US" sz="1200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457200" fontAlgn="auto">
              <a:lnSpc>
                <a:spcPct val="150000"/>
              </a:lnSpc>
            </a:pPr>
            <a:r>
              <a:rPr lang="en-US" altLang="zh-CN" sz="12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location: </a:t>
            </a:r>
            <a:r>
              <a:rPr lang="zh-CN" altLang="en-US" sz="12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公司所在的城市</a:t>
            </a:r>
            <a:endParaRPr lang="zh-CN" altLang="en-US" sz="1200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457200" fontAlgn="auto">
              <a:lnSpc>
                <a:spcPct val="150000"/>
              </a:lnSpc>
            </a:pPr>
            <a:r>
              <a:rPr lang="en-US" altLang="zh-CN" sz="12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salary: </a:t>
            </a:r>
            <a:r>
              <a:rPr lang="zh-CN" altLang="en-US" sz="12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薪资</a:t>
            </a:r>
            <a:endParaRPr lang="zh-CN" altLang="en-US" sz="1200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457200" fontAlgn="auto">
              <a:lnSpc>
                <a:spcPct val="150000"/>
              </a:lnSpc>
            </a:pPr>
            <a:r>
              <a:rPr lang="en-US" altLang="zh-CN" sz="12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edu: </a:t>
            </a:r>
            <a:r>
              <a:rPr lang="zh-CN" altLang="en-US" sz="12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岗位最低学历要求</a:t>
            </a:r>
            <a:endParaRPr lang="zh-CN" altLang="en-US" sz="1200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457200" fontAlgn="auto">
              <a:lnSpc>
                <a:spcPct val="150000"/>
              </a:lnSpc>
            </a:pPr>
            <a:r>
              <a:rPr lang="en-US" altLang="zh-CN" sz="12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experience: </a:t>
            </a:r>
            <a:r>
              <a:rPr lang="zh-CN" altLang="en-US" sz="12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经验要求</a:t>
            </a:r>
            <a:endParaRPr lang="zh-CN" altLang="en-US" sz="1200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457200" fontAlgn="auto">
              <a:lnSpc>
                <a:spcPct val="150000"/>
              </a:lnSpc>
            </a:pPr>
            <a:r>
              <a:rPr lang="en-US" altLang="zh-CN" sz="12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skills: </a:t>
            </a:r>
            <a:r>
              <a:rPr lang="zh-CN" altLang="en-US" sz="12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要求的技能</a:t>
            </a:r>
            <a:endParaRPr lang="zh-CN" altLang="en-US" sz="1200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457200" fontAlgn="auto">
              <a:lnSpc>
                <a:spcPct val="150000"/>
              </a:lnSpc>
            </a:pPr>
            <a:r>
              <a:rPr lang="en-US" altLang="zh-CN" sz="12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demand: </a:t>
            </a:r>
            <a:r>
              <a:rPr lang="zh-CN" altLang="en-US" sz="12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具体的工作职责</a:t>
            </a:r>
            <a:endParaRPr lang="zh-CN" altLang="en-US" sz="1200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 fontAlgn="auto">
              <a:lnSpc>
                <a:spcPct val="150000"/>
              </a:lnSpc>
            </a:pP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3550" y="3357245"/>
            <a:ext cx="10914380" cy="277812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占位符 10"/>
          <p:cNvSpPr>
            <a:spLocks noGrp="1"/>
          </p:cNvSpPr>
          <p:nvPr>
            <p:ph type="body" sz="quarter" idx="10"/>
          </p:nvPr>
        </p:nvSpPr>
        <p:spPr>
          <a:xfrm>
            <a:off x="414337" y="290853"/>
            <a:ext cx="8289395" cy="420370"/>
          </a:xfrm>
        </p:spPr>
        <p:txBody>
          <a:bodyPr/>
          <a:lstStyle/>
          <a:p>
            <a:r>
              <a:rPr lang="zh-CN" altLang="en-US" sz="1800" dirty="0">
                <a:latin typeface="+mn-ea"/>
              </a:rPr>
              <a:t>数据的</a:t>
            </a:r>
            <a:r>
              <a:rPr lang="zh-CN" altLang="en-US" sz="1800" dirty="0">
                <a:latin typeface="+mn-ea"/>
              </a:rPr>
              <a:t>规范化</a:t>
            </a:r>
            <a:endParaRPr lang="zh-CN" altLang="en-US" sz="1800" dirty="0">
              <a:latin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20675" y="788035"/>
            <a:ext cx="9952990" cy="24841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457200" fontAlgn="auto">
              <a:lnSpc>
                <a:spcPct val="150000"/>
              </a:lnSpc>
            </a:pPr>
            <a:r>
              <a:rPr lang="zh-CN" altLang="en-US" sz="12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数据规范化：</a:t>
            </a:r>
            <a:endParaRPr lang="zh-CN" altLang="en-US" sz="12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457200" fontAlgn="auto">
              <a:lnSpc>
                <a:spcPct val="150000"/>
              </a:lnSpc>
            </a:pPr>
            <a:r>
              <a:rPr lang="en-US" altLang="zh-CN" sz="12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1</a:t>
            </a:r>
            <a:r>
              <a:rPr lang="zh-CN" altLang="en-US" sz="12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、针对重复数据</a:t>
            </a:r>
            <a:r>
              <a:rPr lang="zh-CN" altLang="en-US" sz="12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和空数据进行处理</a:t>
            </a:r>
            <a:endParaRPr lang="zh-CN" altLang="en-US" sz="12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457200" fontAlgn="auto">
              <a:lnSpc>
                <a:spcPct val="150000"/>
              </a:lnSpc>
            </a:pPr>
            <a:r>
              <a:rPr lang="en-US" altLang="zh-CN" sz="12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2</a:t>
            </a:r>
            <a:r>
              <a:rPr lang="zh-CN" altLang="en-US" sz="12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、针对工作岗位进行规范化</a:t>
            </a:r>
            <a:endParaRPr lang="zh-CN" altLang="en-US" sz="12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457200" fontAlgn="auto">
              <a:lnSpc>
                <a:spcPct val="150000"/>
              </a:lnSpc>
            </a:pPr>
            <a:r>
              <a:rPr lang="en-US" altLang="zh-CN" sz="12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3</a:t>
            </a:r>
            <a:r>
              <a:rPr lang="zh-CN" altLang="en-US" sz="12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、规范化岗位薪资到月平均薪资</a:t>
            </a:r>
            <a:endParaRPr lang="zh-CN" altLang="en-US" sz="12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457200" fontAlgn="auto">
              <a:lnSpc>
                <a:spcPct val="150000"/>
              </a:lnSpc>
            </a:pPr>
            <a:r>
              <a:rPr lang="en-US" altLang="zh-CN" sz="12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4</a:t>
            </a:r>
            <a:r>
              <a:rPr lang="zh-CN" altLang="en-US" sz="12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、规范化工作经验数据，转化成</a:t>
            </a:r>
            <a:r>
              <a:rPr lang="zh-CN" altLang="en-US" sz="12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不限经验，</a:t>
            </a:r>
            <a:r>
              <a:rPr lang="zh-CN" altLang="en-US" sz="12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1年以内，1</a:t>
            </a:r>
            <a:r>
              <a:rPr lang="en-US" altLang="zh-CN" sz="12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-</a:t>
            </a:r>
            <a:r>
              <a:rPr lang="zh-CN" altLang="en-US" sz="12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3年，3</a:t>
            </a:r>
            <a:r>
              <a:rPr lang="en-US" altLang="zh-CN" sz="12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-</a:t>
            </a:r>
            <a:r>
              <a:rPr lang="zh-CN" altLang="en-US" sz="12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5年，5</a:t>
            </a:r>
            <a:r>
              <a:rPr lang="en-US" altLang="zh-CN" sz="12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-10</a:t>
            </a:r>
            <a:r>
              <a:rPr lang="zh-CN" altLang="en-US" sz="12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年和</a:t>
            </a:r>
            <a:r>
              <a:rPr lang="en-US" altLang="zh-CN" sz="12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10</a:t>
            </a:r>
            <a:r>
              <a:rPr lang="zh-CN" altLang="en-US" sz="12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年以上。</a:t>
            </a:r>
            <a:endParaRPr lang="zh-CN" altLang="en-US" sz="12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457200" fontAlgn="auto">
              <a:lnSpc>
                <a:spcPct val="150000"/>
              </a:lnSpc>
            </a:pPr>
            <a:r>
              <a:rPr lang="zh-CN" altLang="en-US" sz="12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数据清洗后保留了</a:t>
            </a:r>
            <a:r>
              <a:rPr lang="en-US" altLang="zh-CN" sz="12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1672</a:t>
            </a:r>
            <a:r>
              <a:rPr lang="zh-CN" altLang="en-US" sz="12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条数据，保留的</a:t>
            </a:r>
            <a:r>
              <a:rPr lang="en-US" altLang="zh-CN" sz="12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6</a:t>
            </a:r>
            <a:r>
              <a:rPr lang="zh-CN" altLang="en-US" sz="12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个特征，同时使用百度地图</a:t>
            </a:r>
            <a:r>
              <a:rPr lang="en-US" altLang="zh-CN" sz="12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API</a:t>
            </a:r>
            <a:r>
              <a:rPr lang="zh-CN" altLang="en-US" sz="12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将公司所在的城市转换为经纬度坐标，便于后续使用地图图表来展示这些数据信息。</a:t>
            </a:r>
            <a:endParaRPr lang="en-US" altLang="zh-CN" sz="12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51535" y="3138170"/>
            <a:ext cx="8824595" cy="28575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占位符 10"/>
          <p:cNvSpPr>
            <a:spLocks noGrp="1"/>
          </p:cNvSpPr>
          <p:nvPr>
            <p:ph type="body" sz="quarter" idx="10"/>
          </p:nvPr>
        </p:nvSpPr>
        <p:spPr>
          <a:xfrm>
            <a:off x="414972" y="290853"/>
            <a:ext cx="8289395" cy="420370"/>
          </a:xfrm>
        </p:spPr>
        <p:txBody>
          <a:bodyPr/>
          <a:lstStyle/>
          <a:p>
            <a:r>
              <a:rPr lang="zh-CN" altLang="en-US" sz="1800" dirty="0">
                <a:latin typeface="+mn-ea"/>
              </a:rPr>
              <a:t>需求分析</a:t>
            </a:r>
            <a:endParaRPr lang="zh-CN" altLang="en-US" sz="1800" dirty="0">
              <a:latin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52780" y="918210"/>
            <a:ext cx="9890125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/>
              <a:t>1</a:t>
            </a:r>
            <a:r>
              <a:rPr lang="zh-CN" altLang="en-US" sz="1200"/>
              <a:t>）招聘岗位在主要城市的分布</a:t>
            </a:r>
            <a:endParaRPr lang="zh-CN" altLang="en-US" sz="1200"/>
          </a:p>
          <a:p>
            <a:endParaRPr lang="zh-CN" altLang="en-US" sz="1200"/>
          </a:p>
          <a:p>
            <a:r>
              <a:rPr lang="en-US" altLang="zh-CN" sz="1200"/>
              <a:t>2</a:t>
            </a:r>
            <a:r>
              <a:rPr lang="zh-CN" altLang="en-US" sz="1200"/>
              <a:t>）分析不同岗位的平均薪资</a:t>
            </a:r>
            <a:endParaRPr lang="zh-CN" altLang="en-US" sz="1200"/>
          </a:p>
          <a:p>
            <a:endParaRPr lang="zh-CN" altLang="en-US" sz="1200"/>
          </a:p>
          <a:p>
            <a:r>
              <a:rPr lang="en-US" altLang="zh-CN" sz="1200"/>
              <a:t>3</a:t>
            </a:r>
            <a:r>
              <a:rPr lang="zh-CN" altLang="en-US" sz="1200"/>
              <a:t>）分析不同城市的平均薪资</a:t>
            </a:r>
            <a:endParaRPr lang="zh-CN" altLang="en-US" sz="1200"/>
          </a:p>
          <a:p>
            <a:endParaRPr lang="zh-CN" altLang="en-US" sz="1200"/>
          </a:p>
          <a:p>
            <a:r>
              <a:rPr lang="en-US" altLang="zh-CN" sz="1200"/>
              <a:t>4</a:t>
            </a:r>
            <a:r>
              <a:rPr lang="zh-CN" altLang="en-US" sz="1200"/>
              <a:t>）分析不同岗位的工作经验要求</a:t>
            </a:r>
            <a:endParaRPr lang="zh-CN" altLang="en-US" sz="1200"/>
          </a:p>
          <a:p>
            <a:endParaRPr lang="en-US" altLang="zh-CN" sz="1200"/>
          </a:p>
          <a:p>
            <a:r>
              <a:rPr lang="en-US" altLang="zh-CN" sz="1200"/>
              <a:t>5</a:t>
            </a:r>
            <a:r>
              <a:rPr lang="zh-CN" altLang="en-US" sz="1200"/>
              <a:t>）</a:t>
            </a:r>
            <a:r>
              <a:rPr lang="zh-CN" altLang="en-US" sz="1200">
                <a:sym typeface="+mn-ea"/>
              </a:rPr>
              <a:t>分析不同岗位的学位要求</a:t>
            </a:r>
            <a:endParaRPr lang="zh-CN" altLang="en-US" sz="1200">
              <a:sym typeface="+mn-ea"/>
            </a:endParaRPr>
          </a:p>
          <a:p>
            <a:endParaRPr lang="zh-CN" altLang="en-US" sz="1200"/>
          </a:p>
          <a:p>
            <a:r>
              <a:rPr lang="en-US" altLang="zh-CN" sz="1200"/>
              <a:t>6</a:t>
            </a:r>
            <a:r>
              <a:rPr lang="zh-CN" altLang="en-US" sz="1200"/>
              <a:t>）</a:t>
            </a:r>
            <a:r>
              <a:rPr lang="zh-CN" altLang="en-US" sz="1200">
                <a:sym typeface="+mn-ea"/>
              </a:rPr>
              <a:t>分析不同岗位不同工作经验的薪资</a:t>
            </a:r>
            <a:endParaRPr lang="zh-CN" altLang="en-US" sz="1200">
              <a:sym typeface="+mn-ea"/>
            </a:endParaRPr>
          </a:p>
          <a:p>
            <a:endParaRPr lang="zh-CN" altLang="en-US" sz="1200"/>
          </a:p>
          <a:p>
            <a:r>
              <a:rPr lang="en-US" altLang="zh-CN" sz="1200"/>
              <a:t>7</a:t>
            </a:r>
            <a:r>
              <a:rPr lang="zh-CN" altLang="en-US" sz="1200"/>
              <a:t>）分析同一岗位在不同城市的薪资</a:t>
            </a:r>
            <a:endParaRPr lang="zh-CN" altLang="en-US" sz="1200"/>
          </a:p>
          <a:p>
            <a:r>
              <a:rPr lang="zh-CN" altLang="en-US" sz="1200"/>
              <a:t> </a:t>
            </a:r>
            <a:endParaRPr lang="zh-CN" altLang="en-US" sz="1200"/>
          </a:p>
          <a:p>
            <a:endParaRPr lang="zh-CN" altLang="en-US" sz="12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占位符 10"/>
          <p:cNvSpPr>
            <a:spLocks noGrp="1"/>
          </p:cNvSpPr>
          <p:nvPr>
            <p:ph type="body" sz="quarter" idx="10"/>
          </p:nvPr>
        </p:nvSpPr>
        <p:spPr>
          <a:xfrm>
            <a:off x="243205" y="207645"/>
            <a:ext cx="6102985" cy="591185"/>
          </a:xfrm>
        </p:spPr>
        <p:txBody>
          <a:bodyPr>
            <a:noAutofit/>
          </a:bodyPr>
          <a:lstStyle/>
          <a:p>
            <a:r>
              <a:rPr lang="zh-CN" altLang="en-US" sz="1800" dirty="0">
                <a:latin typeface="+mn-ea"/>
              </a:rPr>
              <a:t>（</a:t>
            </a:r>
            <a:r>
              <a:rPr lang="en-US" altLang="zh-CN" sz="1800" dirty="0">
                <a:latin typeface="+mn-ea"/>
              </a:rPr>
              <a:t>1) </a:t>
            </a:r>
            <a:r>
              <a:rPr lang="zh-CN" altLang="en-US" sz="1800" dirty="0">
                <a:latin typeface="+mn-ea"/>
              </a:rPr>
              <a:t>招聘岗位在主要城市分布</a:t>
            </a:r>
            <a:endParaRPr lang="zh-CN" altLang="en-US" sz="1800" dirty="0">
              <a:latin typeface="+mn-ea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4961255" y="873760"/>
            <a:ext cx="6882130" cy="5152390"/>
            <a:chOff x="7813" y="1315"/>
            <a:chExt cx="10838" cy="8114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7813" y="1315"/>
              <a:ext cx="10838" cy="7947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813" y="7258"/>
              <a:ext cx="812" cy="2171"/>
            </a:xfrm>
            <a:prstGeom prst="rect">
              <a:avLst/>
            </a:prstGeom>
          </p:spPr>
        </p:pic>
      </p:grpSp>
      <p:sp>
        <p:nvSpPr>
          <p:cNvPr id="7" name="文本框 6"/>
          <p:cNvSpPr txBox="1"/>
          <p:nvPr/>
        </p:nvSpPr>
        <p:spPr>
          <a:xfrm>
            <a:off x="453390" y="2395220"/>
            <a:ext cx="394208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457200" algn="just" fontAlgn="auto">
              <a:lnSpc>
                <a:spcPct val="150000"/>
              </a:lnSpc>
            </a:pPr>
            <a:r>
              <a:rPr lang="zh-CN" altLang="en-US" sz="1200">
                <a:latin typeface="宋体" panose="02010600030101010101" pitchFamily="2" charset="-122"/>
                <a:ea typeface="宋体" panose="02010600030101010101" pitchFamily="2" charset="-122"/>
              </a:rPr>
              <a:t>这个可视化需求目标是分析不同城市的职位招聘数量，从职位发布的数量可以从侧面放映这个城市的经济发达程度。</a:t>
            </a:r>
            <a:endParaRPr lang="zh-CN" altLang="en-US" sz="12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indent="457200" algn="just" fontAlgn="auto">
              <a:lnSpc>
                <a:spcPct val="150000"/>
              </a:lnSpc>
            </a:pPr>
            <a:r>
              <a:rPr lang="zh-CN" altLang="en-US" sz="1200">
                <a:latin typeface="宋体" panose="02010600030101010101" pitchFamily="2" charset="-122"/>
                <a:ea typeface="宋体" panose="02010600030101010101" pitchFamily="2" charset="-122"/>
              </a:rPr>
              <a:t>在</a:t>
            </a:r>
            <a:r>
              <a:rPr lang="en-US" altLang="zh-CN" sz="1200">
                <a:latin typeface="宋体" panose="02010600030101010101" pitchFamily="2" charset="-122"/>
                <a:ea typeface="宋体" panose="02010600030101010101" pitchFamily="2" charset="-122"/>
              </a:rPr>
              <a:t>Echarts</a:t>
            </a:r>
            <a:r>
              <a:rPr lang="zh-CN" altLang="en-US" sz="1200">
                <a:latin typeface="宋体" panose="02010600030101010101" pitchFamily="2" charset="-122"/>
                <a:ea typeface="宋体" panose="02010600030101010101" pitchFamily="2" charset="-122"/>
              </a:rPr>
              <a:t>示例图表中，美国人口在不同州的分布热力地图</a:t>
            </a:r>
            <a:r>
              <a:rPr lang="zh-CN" altLang="en-US" sz="1200">
                <a:latin typeface="宋体" panose="02010600030101010101" pitchFamily="2" charset="-122"/>
                <a:ea typeface="宋体" panose="02010600030101010101" pitchFamily="2" charset="-122"/>
                <a:hlinkClick r:id="rId3" action="ppaction://hlinkfile">
                  <a:extLst>
                    <a:ext uri="{DAF060AB-1E55-43B9-8AAB-6FB025537F2F}">
                      <wpsdc:hlinkClr xmlns:wpsdc="http://www.wps.cn/officeDocument/2017/drawingmlCustomData" val="4472C4"/>
                      <wpsdc:folHlinkClr xmlns:wpsdc="http://www.wps.cn/officeDocument/2017/drawingmlCustomData" val="954F72"/>
                      <wpsdc:hlinkUnderline xmlns:wpsdc="http://www.wps.cn/officeDocument/2017/drawingmlCustomData" val="1"/>
                    </a:ext>
                  </a:extLst>
                </a:hlinkClick>
              </a:rPr>
              <a:t>https</a:t>
            </a:r>
            <a:r>
              <a:rPr lang="zh-CN" altLang="en-US" sz="1200">
                <a:latin typeface="宋体" panose="02010600030101010101" pitchFamily="2" charset="-122"/>
                <a:ea typeface="宋体" panose="02010600030101010101" pitchFamily="2" charset="-122"/>
              </a:rPr>
              <a:t>这个示例跟要设计的需求图表很像，可以使用选择这个图表样式。</a:t>
            </a:r>
            <a:endParaRPr lang="zh-CN" altLang="en-US" sz="12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p="http://schemas.openxmlformats.org/presentationml/2006/main">
  <p:tag name="KSO_WM_DIAGRAM_VIRTUALLY_FRAME" val="{&quot;height&quot;:241.45133858267712,&quot;left&quot;:239.7964566929134,&quot;top&quot;:157.5,&quot;width&quot;:399.84637795275586}"/>
</p:tagLst>
</file>

<file path=ppt/tags/tag10.xml><?xml version="1.0" encoding="utf-8"?>
<p:tagLst xmlns:p="http://schemas.openxmlformats.org/presentationml/2006/main">
  <p:tag name="ISLIDE.ICON" val="#137844;#149807;#145179;#76743;"/>
</p:tagLst>
</file>

<file path=ppt/tags/tag11.xml><?xml version="1.0" encoding="utf-8"?>
<p:tagLst xmlns:p="http://schemas.openxmlformats.org/presentationml/2006/main">
  <p:tag name="commondata" val="eyJoZGlkIjoiNjUwZjhiMjc0ZWEyNWIyNTIzNDE3YjY1ZjBkMGM2YjkifQ=="/>
</p:tagLst>
</file>

<file path=ppt/tags/tag2.xml><?xml version="1.0" encoding="utf-8"?>
<p:tagLst xmlns:p="http://schemas.openxmlformats.org/presentationml/2006/main">
  <p:tag name="KSO_WM_DIAGRAM_VIRTUALLY_FRAME" val="{&quot;height&quot;:241.45133858267712,&quot;left&quot;:239.7964566929134,&quot;top&quot;:157.5,&quot;width&quot;:399.84637795275586}"/>
</p:tagLst>
</file>

<file path=ppt/tags/tag3.xml><?xml version="1.0" encoding="utf-8"?>
<p:tagLst xmlns:p="http://schemas.openxmlformats.org/presentationml/2006/main">
  <p:tag name="KSO_WM_DIAGRAM_VIRTUALLY_FRAME" val="{&quot;height&quot;:241.45133858267712,&quot;left&quot;:239.7964566929134,&quot;top&quot;:157.5,&quot;width&quot;:399.84637795275586}"/>
</p:tagLst>
</file>

<file path=ppt/tags/tag4.xml><?xml version="1.0" encoding="utf-8"?>
<p:tagLst xmlns:p="http://schemas.openxmlformats.org/presentationml/2006/main">
  <p:tag name="KSO_WM_DIAGRAM_VIRTUALLY_FRAME" val="{&quot;height&quot;:241.45133858267712,&quot;left&quot;:239.7964566929134,&quot;top&quot;:157.5,&quot;width&quot;:399.84637795275586}"/>
</p:tagLst>
</file>

<file path=ppt/tags/tag5.xml><?xml version="1.0" encoding="utf-8"?>
<p:tagLst xmlns:p="http://schemas.openxmlformats.org/presentationml/2006/main">
  <p:tag name="KSO_WM_DIAGRAM_VIRTUALLY_FRAME" val="{&quot;height&quot;:241.45133858267712,&quot;left&quot;:239.7964566929134,&quot;top&quot;:157.5,&quot;width&quot;:399.84637795275586}"/>
</p:tagLst>
</file>

<file path=ppt/tags/tag6.xml><?xml version="1.0" encoding="utf-8"?>
<p:tagLst xmlns:p="http://schemas.openxmlformats.org/presentationml/2006/main">
  <p:tag name="KSO_WM_DIAGRAM_VIRTUALLY_FRAME" val="{&quot;height&quot;:241.45133858267712,&quot;left&quot;:239.7964566929134,&quot;top&quot;:157.5,&quot;width&quot;:399.84637795275586}"/>
</p:tagLst>
</file>

<file path=ppt/tags/tag7.xml><?xml version="1.0" encoding="utf-8"?>
<p:tagLst xmlns:p="http://schemas.openxmlformats.org/presentationml/2006/main">
  <p:tag name="KSO_WM_DIAGRAM_VIRTUALLY_FRAME" val="{&quot;height&quot;:241.45133858267712,&quot;left&quot;:239.7964566929134,&quot;top&quot;:157.5,&quot;width&quot;:399.84637795275586}"/>
</p:tagLst>
</file>

<file path=ppt/tags/tag8.xml><?xml version="1.0" encoding="utf-8"?>
<p:tagLst xmlns:p="http://schemas.openxmlformats.org/presentationml/2006/main">
  <p:tag name="KSO_WM_DIAGRAM_VIRTUALLY_FRAME" val="{&quot;height&quot;:241.45133858267712,&quot;left&quot;:239.7964566929134,&quot;top&quot;:157.5,&quot;width&quot;:399.84637795275586}"/>
</p:tagLst>
</file>

<file path=ppt/tags/tag9.xml><?xml version="1.0" encoding="utf-8"?>
<p:tagLst xmlns:p="http://schemas.openxmlformats.org/presentationml/2006/main">
  <p:tag name="ISLIDE.ICON" val="#137844;#149807;#145179;#76743;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3948</Words>
  <Application>WPS 演示</Application>
  <PresentationFormat>宽屏</PresentationFormat>
  <Paragraphs>302</Paragraphs>
  <Slides>25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25</vt:i4>
      </vt:variant>
    </vt:vector>
  </HeadingPairs>
  <TitlesOfParts>
    <vt:vector size="39" baseType="lpstr">
      <vt:lpstr>Arial</vt:lpstr>
      <vt:lpstr>宋体</vt:lpstr>
      <vt:lpstr>Wingdings</vt:lpstr>
      <vt:lpstr>等线</vt:lpstr>
      <vt:lpstr>微软雅黑</vt:lpstr>
      <vt:lpstr>Arial Unicode MS</vt:lpstr>
      <vt:lpstr>等线 Light</vt:lpstr>
      <vt:lpstr>Times New Roman</vt:lpstr>
      <vt:lpstr>华文黑体</vt:lpstr>
      <vt:lpstr>黑体</vt:lpstr>
      <vt:lpstr>Calibri</vt:lpstr>
      <vt:lpstr>Consolas</vt:lpstr>
      <vt:lpstr>Office 主题​​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le xu</dc:creator>
  <cp:lastModifiedBy>知否</cp:lastModifiedBy>
  <cp:revision>47</cp:revision>
  <dcterms:created xsi:type="dcterms:W3CDTF">2024-05-09T09:12:00Z</dcterms:created>
  <dcterms:modified xsi:type="dcterms:W3CDTF">2024-11-08T14:35:36Z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D063790462CF474182A4BC20A98F0B15_12</vt:lpwstr>
  </property>
  <property fmtid="{D5CDD505-2E9C-101B-9397-08002B2CF9AE}" pid="3" name="KSOProductBuildVer">
    <vt:lpwstr>2052-12.1.0.18608</vt:lpwstr>
  </property>
</Properties>
</file>